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7" r:id="rId4"/>
    <p:sldId id="258" r:id="rId5"/>
    <p:sldId id="259" r:id="rId6"/>
    <p:sldId id="260" r:id="rId7"/>
    <p:sldId id="261" r:id="rId8"/>
    <p:sldId id="271" r:id="rId9"/>
    <p:sldId id="284" r:id="rId10"/>
    <p:sldId id="292" r:id="rId11"/>
    <p:sldId id="272" r:id="rId12"/>
    <p:sldId id="278" r:id="rId13"/>
    <p:sldId id="262" r:id="rId14"/>
    <p:sldId id="285" r:id="rId15"/>
    <p:sldId id="293" r:id="rId16"/>
    <p:sldId id="273" r:id="rId17"/>
    <p:sldId id="300" r:id="rId18"/>
    <p:sldId id="279" r:id="rId19"/>
    <p:sldId id="263" r:id="rId20"/>
    <p:sldId id="286" r:id="rId21"/>
    <p:sldId id="294" r:id="rId22"/>
    <p:sldId id="274" r:id="rId23"/>
    <p:sldId id="280" r:id="rId24"/>
    <p:sldId id="264" r:id="rId25"/>
    <p:sldId id="265" r:id="rId26"/>
    <p:sldId id="266" r:id="rId27"/>
    <p:sldId id="287" r:id="rId28"/>
    <p:sldId id="295" r:id="rId29"/>
    <p:sldId id="275" r:id="rId30"/>
    <p:sldId id="301" r:id="rId31"/>
    <p:sldId id="281" r:id="rId32"/>
    <p:sldId id="267" r:id="rId33"/>
    <p:sldId id="288" r:id="rId34"/>
    <p:sldId id="296" r:id="rId35"/>
    <p:sldId id="276" r:id="rId36"/>
    <p:sldId id="282" r:id="rId37"/>
    <p:sldId id="298" r:id="rId38"/>
    <p:sldId id="299" r:id="rId39"/>
    <p:sldId id="269" r:id="rId40"/>
    <p:sldId id="268" r:id="rId41"/>
    <p:sldId id="289" r:id="rId42"/>
    <p:sldId id="297" r:id="rId43"/>
    <p:sldId id="277" r:id="rId44"/>
    <p:sldId id="283" r:id="rId45"/>
    <p:sldId id="270" r:id="rId46"/>
    <p:sldId id="290" r:id="rId4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8" autoAdjust="0"/>
    <p:restoredTop sz="94660"/>
  </p:normalViewPr>
  <p:slideViewPr>
    <p:cSldViewPr snapToGrid="0">
      <p:cViewPr>
        <p:scale>
          <a:sx n="120" d="100"/>
          <a:sy n="120" d="100"/>
        </p:scale>
        <p:origin x="8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fb46118b170f1edf/BUD&#381;ETS/2017%20GB/160120167_darba_grupa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fb46118b170f1edf/BUD&#381;ETS/2017%20GB/_S&#275;de/26012017_darba_grupa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fb46118b170f1edf/BUD&#381;ETS/2017%20GB/_S&#275;de/26012017_darba_grupa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fb46118b170f1edf/BUD&#381;ETS/2017%20GB/160120167_darba_grupa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d.docs.live.net/fb46118b170f1edf/BUD&#381;ETS/2017%20GB/_S&#275;de/26012017_darba_grupa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d.docs.live.net/fb46118b170f1edf/BUD&#381;ETS/2017%20GB/_S&#275;de/26012017_darba_grupa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0511253318688936"/>
          <c:y val="3.4776902887139111E-2"/>
          <c:w val="0.88122843254876249"/>
          <c:h val="0.65913763217252497"/>
        </c:manualLayout>
      </c:layout>
      <c:bar3DChart>
        <c:barDir val="col"/>
        <c:grouping val="clustered"/>
        <c:varyColors val="0"/>
        <c:ser>
          <c:idx val="1"/>
          <c:order val="0"/>
          <c:tx>
            <c:strRef>
              <c:f>'[160120167_darba_grupai.xlsx]2012-2017'!$D$1</c:f>
              <c:strCache>
                <c:ptCount val="1"/>
                <c:pt idx="0">
                  <c:v>2013.g.</c:v>
                </c:pt>
              </c:strCache>
            </c:strRef>
          </c:tx>
          <c:invertIfNegative val="0"/>
          <c:cat>
            <c:strRef>
              <c:f>'[160120167_darba_grupai.xlsx]2012-2017'!$B$2:$B$8</c:f>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f>'[160120167_darba_grupai.xlsx]2012-2017'!$D$2:$D$8</c:f>
              <c:numCache>
                <c:formatCode>General</c:formatCode>
                <c:ptCount val="7"/>
                <c:pt idx="0">
                  <c:v>15144</c:v>
                </c:pt>
                <c:pt idx="1">
                  <c:v>6484</c:v>
                </c:pt>
                <c:pt idx="2">
                  <c:v>2355</c:v>
                </c:pt>
                <c:pt idx="3">
                  <c:v>1007</c:v>
                </c:pt>
                <c:pt idx="5">
                  <c:v>383</c:v>
                </c:pt>
                <c:pt idx="6">
                  <c:v>1147</c:v>
                </c:pt>
              </c:numCache>
            </c:numRef>
          </c:val>
          <c:extLst xmlns:c16r2="http://schemas.microsoft.com/office/drawing/2015/06/chart">
            <c:ext xmlns:c16="http://schemas.microsoft.com/office/drawing/2014/chart" uri="{C3380CC4-5D6E-409C-BE32-E72D297353CC}">
              <c16:uniqueId val="{00000000-DEAC-4C5B-A362-1E7E4793B42E}"/>
            </c:ext>
          </c:extLst>
        </c:ser>
        <c:ser>
          <c:idx val="2"/>
          <c:order val="1"/>
          <c:tx>
            <c:strRef>
              <c:f>'[160120167_darba_grupai.xlsx]2012-2017'!$E$1</c:f>
              <c:strCache>
                <c:ptCount val="1"/>
                <c:pt idx="0">
                  <c:v>2014.g.</c:v>
                </c:pt>
              </c:strCache>
            </c:strRef>
          </c:tx>
          <c:invertIfNegative val="0"/>
          <c:cat>
            <c:strRef>
              <c:f>'[160120167_darba_grupai.xlsx]2012-2017'!$B$2:$B$8</c:f>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f>'[160120167_darba_grupai.xlsx]2012-2017'!$E$2:$E$8</c:f>
              <c:numCache>
                <c:formatCode>General</c:formatCode>
                <c:ptCount val="7"/>
                <c:pt idx="0">
                  <c:v>13548</c:v>
                </c:pt>
                <c:pt idx="1">
                  <c:v>6811</c:v>
                </c:pt>
                <c:pt idx="2">
                  <c:v>1739</c:v>
                </c:pt>
                <c:pt idx="3">
                  <c:v>1057</c:v>
                </c:pt>
                <c:pt idx="5">
                  <c:v>333</c:v>
                </c:pt>
                <c:pt idx="6">
                  <c:v>17</c:v>
                </c:pt>
              </c:numCache>
            </c:numRef>
          </c:val>
          <c:extLst xmlns:c16r2="http://schemas.microsoft.com/office/drawing/2015/06/chart">
            <c:ext xmlns:c16="http://schemas.microsoft.com/office/drawing/2014/chart" uri="{C3380CC4-5D6E-409C-BE32-E72D297353CC}">
              <c16:uniqueId val="{00000001-DEAC-4C5B-A362-1E7E4793B42E}"/>
            </c:ext>
          </c:extLst>
        </c:ser>
        <c:ser>
          <c:idx val="3"/>
          <c:order val="2"/>
          <c:tx>
            <c:strRef>
              <c:f>'[160120167_darba_grupai.xlsx]2012-2017'!$F$1</c:f>
              <c:strCache>
                <c:ptCount val="1"/>
                <c:pt idx="0">
                  <c:v>2015.g.</c:v>
                </c:pt>
              </c:strCache>
            </c:strRef>
          </c:tx>
          <c:invertIfNegative val="0"/>
          <c:cat>
            <c:strRef>
              <c:f>'[160120167_darba_grupai.xlsx]2012-2017'!$B$2:$B$8</c:f>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f>'[160120167_darba_grupai.xlsx]2012-2017'!$F$2:$F$8</c:f>
              <c:numCache>
                <c:formatCode>General</c:formatCode>
                <c:ptCount val="7"/>
                <c:pt idx="0">
                  <c:v>12811</c:v>
                </c:pt>
                <c:pt idx="1">
                  <c:v>6867</c:v>
                </c:pt>
                <c:pt idx="2">
                  <c:v>1616</c:v>
                </c:pt>
                <c:pt idx="3">
                  <c:v>1182</c:v>
                </c:pt>
                <c:pt idx="5">
                  <c:v>293</c:v>
                </c:pt>
                <c:pt idx="6">
                  <c:v>250</c:v>
                </c:pt>
              </c:numCache>
            </c:numRef>
          </c:val>
          <c:extLst xmlns:c16r2="http://schemas.microsoft.com/office/drawing/2015/06/chart">
            <c:ext xmlns:c16="http://schemas.microsoft.com/office/drawing/2014/chart" uri="{C3380CC4-5D6E-409C-BE32-E72D297353CC}">
              <c16:uniqueId val="{00000002-DEAC-4C5B-A362-1E7E4793B42E}"/>
            </c:ext>
          </c:extLst>
        </c:ser>
        <c:ser>
          <c:idx val="4"/>
          <c:order val="3"/>
          <c:tx>
            <c:strRef>
              <c:f>'[160120167_darba_grupai.xlsx]2012-2017'!$G$1</c:f>
              <c:strCache>
                <c:ptCount val="1"/>
                <c:pt idx="0">
                  <c:v>2016.g.</c:v>
                </c:pt>
              </c:strCache>
            </c:strRef>
          </c:tx>
          <c:invertIfNegative val="0"/>
          <c:cat>
            <c:strRef>
              <c:f>'[160120167_darba_grupai.xlsx]2012-2017'!$B$2:$B$8</c:f>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f>'[160120167_darba_grupai.xlsx]2012-2017'!$G$2:$G$8</c:f>
              <c:numCache>
                <c:formatCode>General</c:formatCode>
                <c:ptCount val="7"/>
                <c:pt idx="0">
                  <c:v>11660</c:v>
                </c:pt>
                <c:pt idx="1">
                  <c:v>7153</c:v>
                </c:pt>
                <c:pt idx="2">
                  <c:v>1498</c:v>
                </c:pt>
                <c:pt idx="3">
                  <c:v>1257</c:v>
                </c:pt>
                <c:pt idx="5">
                  <c:v>305</c:v>
                </c:pt>
                <c:pt idx="6">
                  <c:v>10</c:v>
                </c:pt>
              </c:numCache>
            </c:numRef>
          </c:val>
          <c:extLst xmlns:c16r2="http://schemas.microsoft.com/office/drawing/2015/06/chart">
            <c:ext xmlns:c16="http://schemas.microsoft.com/office/drawing/2014/chart" uri="{C3380CC4-5D6E-409C-BE32-E72D297353CC}">
              <c16:uniqueId val="{00000003-DEAC-4C5B-A362-1E7E4793B42E}"/>
            </c:ext>
          </c:extLst>
        </c:ser>
        <c:ser>
          <c:idx val="5"/>
          <c:order val="4"/>
          <c:tx>
            <c:strRef>
              <c:f>'[160120167_darba_grupai.xlsx]2012-2017'!$H$1</c:f>
              <c:strCache>
                <c:ptCount val="1"/>
                <c:pt idx="0">
                  <c:v>2017.g.*</c:v>
                </c:pt>
              </c:strCache>
            </c:strRef>
          </c:tx>
          <c:invertIfNegative val="0"/>
          <c:cat>
            <c:strRef>
              <c:f>'[160120167_darba_grupai.xlsx]2012-2017'!$B$2:$B$8</c:f>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f>'[160120167_darba_grupai.xlsx]2012-2017'!$H$2:$H$8</c:f>
              <c:numCache>
                <c:formatCode>General</c:formatCode>
                <c:ptCount val="7"/>
                <c:pt idx="0">
                  <c:v>10859</c:v>
                </c:pt>
                <c:pt idx="1">
                  <c:v>7436</c:v>
                </c:pt>
                <c:pt idx="2">
                  <c:v>1737</c:v>
                </c:pt>
                <c:pt idx="3">
                  <c:v>1145</c:v>
                </c:pt>
                <c:pt idx="4">
                  <c:v>358</c:v>
                </c:pt>
                <c:pt idx="5">
                  <c:v>235</c:v>
                </c:pt>
                <c:pt idx="6">
                  <c:v>0</c:v>
                </c:pt>
              </c:numCache>
            </c:numRef>
          </c:val>
          <c:extLst xmlns:c16r2="http://schemas.microsoft.com/office/drawing/2015/06/chart">
            <c:ext xmlns:c16="http://schemas.microsoft.com/office/drawing/2014/chart" uri="{C3380CC4-5D6E-409C-BE32-E72D297353CC}">
              <c16:uniqueId val="{00000004-DEAC-4C5B-A362-1E7E4793B42E}"/>
            </c:ext>
          </c:extLst>
        </c:ser>
        <c:dLbls>
          <c:showLegendKey val="0"/>
          <c:showVal val="0"/>
          <c:showCatName val="0"/>
          <c:showSerName val="0"/>
          <c:showPercent val="0"/>
          <c:showBubbleSize val="0"/>
        </c:dLbls>
        <c:gapWidth val="150"/>
        <c:shape val="box"/>
        <c:axId val="90002944"/>
        <c:axId val="90004480"/>
        <c:axId val="0"/>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'[160120167_darba_grupai.xlsx]2012-2017'!$C$1</c15:sqref>
                        </c15:formulaRef>
                      </c:ext>
                    </c:extLst>
                    <c:strCache>
                      <c:ptCount val="1"/>
                      <c:pt idx="0">
                        <c:v>2012.g.</c:v>
                      </c:pt>
                    </c:strCache>
                  </c:strRef>
                </c:tx>
                <c:invertIfNegative val="0"/>
                <c:cat>
                  <c:strRef>
                    <c:extLst>
                      <c:ext uri="{02D57815-91ED-43cb-92C2-25804820EDAC}">
                        <c15:formulaRef>
                          <c15:sqref>'[160120167_darba_grupai.xlsx]2012-2017'!$B$2:$B$8</c15:sqref>
                        </c15:formulaRef>
                      </c:ext>
                    </c:extLst>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extLst>
                      <c:ext uri="{02D57815-91ED-43cb-92C2-25804820EDAC}">
                        <c15:formulaRef>
                          <c15:sqref>'[160120167_darba_grupai.xlsx]2012-2017'!$C$2:$C$8</c15:sqref>
                        </c15:formulaRef>
                      </c:ext>
                    </c:extLst>
                    <c:numCache>
                      <c:formatCode>General</c:formatCode>
                      <c:ptCount val="7"/>
                      <c:pt idx="0">
                        <c:v>13216</c:v>
                      </c:pt>
                      <c:pt idx="1">
                        <c:v>6032</c:v>
                      </c:pt>
                      <c:pt idx="2">
                        <c:v>2443</c:v>
                      </c:pt>
                      <c:pt idx="3">
                        <c:v>922</c:v>
                      </c:pt>
                      <c:pt idx="5">
                        <c:v>229</c:v>
                      </c:pt>
                      <c:pt idx="6">
                        <c:v>613</c:v>
                      </c:pt>
                    </c:numCache>
                  </c:numRef>
                </c:val>
                <c:extLst>
                  <c:ext xmlns:c16="http://schemas.microsoft.com/office/drawing/2014/chart" uri="{C3380CC4-5D6E-409C-BE32-E72D297353CC}">
                    <c16:uniqueId val="{00000005-DEAC-4C5B-A362-1E7E4793B42E}"/>
                  </c:ext>
                </c:extLst>
              </c15:ser>
            </c15:filteredBarSeries>
          </c:ext>
        </c:extLst>
      </c:bar3DChart>
      <c:catAx>
        <c:axId val="90002944"/>
        <c:scaling>
          <c:orientation val="minMax"/>
        </c:scaling>
        <c:delete val="0"/>
        <c:axPos val="b"/>
        <c:numFmt formatCode="General" sourceLinked="0"/>
        <c:majorTickMark val="none"/>
        <c:minorTickMark val="none"/>
        <c:tickLblPos val="nextTo"/>
        <c:crossAx val="90004480"/>
        <c:crosses val="autoZero"/>
        <c:auto val="1"/>
        <c:lblAlgn val="ctr"/>
        <c:lblOffset val="100"/>
        <c:noMultiLvlLbl val="0"/>
      </c:catAx>
      <c:valAx>
        <c:axId val="90004480"/>
        <c:scaling>
          <c:orientation val="minMax"/>
        </c:scaling>
        <c:delete val="0"/>
        <c:axPos val="l"/>
        <c:majorGridlines/>
        <c:numFmt formatCode="General" sourceLinked="1"/>
        <c:majorTickMark val="none"/>
        <c:minorTickMark val="none"/>
        <c:tickLblPos val="nextTo"/>
        <c:txPr>
          <a:bodyPr/>
          <a:lstStyle/>
          <a:p>
            <a:pPr>
              <a:defRPr sz="1400"/>
            </a:pPr>
            <a:endParaRPr lang="en-US"/>
          </a:p>
        </c:txPr>
        <c:crossAx val="90002944"/>
        <c:crosses val="autoZero"/>
        <c:crossBetween val="between"/>
      </c:valAx>
      <c:dTable>
        <c:showHorzBorder val="1"/>
        <c:showVertBorder val="1"/>
        <c:showOutline val="1"/>
        <c:showKeys val="1"/>
        <c:txPr>
          <a:bodyPr/>
          <a:lstStyle/>
          <a:p>
            <a:pPr rtl="0">
              <a:defRPr sz="1400"/>
            </a:pPr>
            <a:endParaRPr lang="en-US"/>
          </a:p>
        </c:txPr>
      </c:dTable>
    </c:plotArea>
    <c:plotVisOnly val="1"/>
    <c:dispBlanksAs val="gap"/>
    <c:showDLblsOverMax val="0"/>
  </c:chart>
  <c:spPr>
    <a:ln>
      <a:noFill/>
    </a:ln>
  </c:spPr>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'[26012017_darba_grupai.xlsx]2012-2017'!$D$11</c:f>
              <c:strCache>
                <c:ptCount val="1"/>
                <c:pt idx="0">
                  <c:v>2013.g.</c:v>
                </c:pt>
              </c:strCache>
            </c:strRef>
          </c:tx>
          <c:invertIfNegative val="0"/>
          <c:cat>
            <c:strRef>
              <c:f>'[26012017_darba_grupai.xlsx]2012-2017'!$B$12:$B$17</c:f>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f>'[26012017_darba_grupai.xlsx]2012-2017'!$D$12:$D$17</c:f>
              <c:numCache>
                <c:formatCode>General</c:formatCode>
                <c:ptCount val="6"/>
                <c:pt idx="0">
                  <c:v>6973</c:v>
                </c:pt>
                <c:pt idx="1">
                  <c:v>4330</c:v>
                </c:pt>
                <c:pt idx="2">
                  <c:v>4727</c:v>
                </c:pt>
                <c:pt idx="3">
                  <c:v>2736</c:v>
                </c:pt>
                <c:pt idx="4">
                  <c:v>3246</c:v>
                </c:pt>
                <c:pt idx="5">
                  <c:v>2225</c:v>
                </c:pt>
              </c:numCache>
            </c:numRef>
          </c:val>
          <c:extLst xmlns:c16r2="http://schemas.microsoft.com/office/drawing/2015/06/chart">
            <c:ext xmlns:c16="http://schemas.microsoft.com/office/drawing/2014/chart" uri="{C3380CC4-5D6E-409C-BE32-E72D297353CC}">
              <c16:uniqueId val="{00000000-D24F-4763-8212-3DC75B77566C}"/>
            </c:ext>
          </c:extLst>
        </c:ser>
        <c:ser>
          <c:idx val="2"/>
          <c:order val="1"/>
          <c:tx>
            <c:strRef>
              <c:f>'[26012017_darba_grupai.xlsx]2012-2017'!$E$11</c:f>
              <c:strCache>
                <c:ptCount val="1"/>
                <c:pt idx="0">
                  <c:v>2014.g.</c:v>
                </c:pt>
              </c:strCache>
            </c:strRef>
          </c:tx>
          <c:invertIfNegative val="0"/>
          <c:cat>
            <c:strRef>
              <c:f>'[26012017_darba_grupai.xlsx]2012-2017'!$B$12:$B$17</c:f>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f>'[26012017_darba_grupai.xlsx]2012-2017'!$E$12:$E$17</c:f>
              <c:numCache>
                <c:formatCode>General</c:formatCode>
                <c:ptCount val="6"/>
                <c:pt idx="0">
                  <c:v>14741</c:v>
                </c:pt>
                <c:pt idx="1">
                  <c:v>4229</c:v>
                </c:pt>
                <c:pt idx="2">
                  <c:v>5876</c:v>
                </c:pt>
                <c:pt idx="3">
                  <c:v>2279</c:v>
                </c:pt>
                <c:pt idx="4">
                  <c:v>3710</c:v>
                </c:pt>
                <c:pt idx="5">
                  <c:v>1947</c:v>
                </c:pt>
              </c:numCache>
            </c:numRef>
          </c:val>
          <c:extLst xmlns:c16r2="http://schemas.microsoft.com/office/drawing/2015/06/chart">
            <c:ext xmlns:c16="http://schemas.microsoft.com/office/drawing/2014/chart" uri="{C3380CC4-5D6E-409C-BE32-E72D297353CC}">
              <c16:uniqueId val="{00000001-D24F-4763-8212-3DC75B77566C}"/>
            </c:ext>
          </c:extLst>
        </c:ser>
        <c:ser>
          <c:idx val="3"/>
          <c:order val="2"/>
          <c:tx>
            <c:strRef>
              <c:f>'[26012017_darba_grupai.xlsx]2012-2017'!$F$11</c:f>
              <c:strCache>
                <c:ptCount val="1"/>
                <c:pt idx="0">
                  <c:v>2015.g.</c:v>
                </c:pt>
              </c:strCache>
            </c:strRef>
          </c:tx>
          <c:invertIfNegative val="0"/>
          <c:cat>
            <c:strRef>
              <c:f>'[26012017_darba_grupai.xlsx]2012-2017'!$B$12:$B$17</c:f>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f>'[26012017_darba_grupai.xlsx]2012-2017'!$F$12:$F$17</c:f>
              <c:numCache>
                <c:formatCode>General</c:formatCode>
                <c:ptCount val="6"/>
                <c:pt idx="0">
                  <c:v>8692</c:v>
                </c:pt>
                <c:pt idx="1">
                  <c:v>4413</c:v>
                </c:pt>
                <c:pt idx="2">
                  <c:v>3346</c:v>
                </c:pt>
                <c:pt idx="3">
                  <c:v>1139</c:v>
                </c:pt>
                <c:pt idx="4">
                  <c:v>3220</c:v>
                </c:pt>
                <c:pt idx="5">
                  <c:v>2155</c:v>
                </c:pt>
              </c:numCache>
            </c:numRef>
          </c:val>
          <c:extLst xmlns:c16r2="http://schemas.microsoft.com/office/drawing/2015/06/chart">
            <c:ext xmlns:c16="http://schemas.microsoft.com/office/drawing/2014/chart" uri="{C3380CC4-5D6E-409C-BE32-E72D297353CC}">
              <c16:uniqueId val="{00000002-D24F-4763-8212-3DC75B77566C}"/>
            </c:ext>
          </c:extLst>
        </c:ser>
        <c:ser>
          <c:idx val="4"/>
          <c:order val="3"/>
          <c:tx>
            <c:strRef>
              <c:f>'[26012017_darba_grupai.xlsx]2012-2017'!$G$11</c:f>
              <c:strCache>
                <c:ptCount val="1"/>
                <c:pt idx="0">
                  <c:v>2016.g.</c:v>
                </c:pt>
              </c:strCache>
            </c:strRef>
          </c:tx>
          <c:invertIfNegative val="0"/>
          <c:cat>
            <c:strRef>
              <c:f>'[26012017_darba_grupai.xlsx]2012-2017'!$B$12:$B$17</c:f>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f>'[26012017_darba_grupai.xlsx]2012-2017'!$G$12:$G$17</c:f>
              <c:numCache>
                <c:formatCode>General</c:formatCode>
                <c:ptCount val="6"/>
                <c:pt idx="0">
                  <c:v>7689</c:v>
                </c:pt>
                <c:pt idx="1">
                  <c:v>4510</c:v>
                </c:pt>
                <c:pt idx="2">
                  <c:v>2503</c:v>
                </c:pt>
                <c:pt idx="3">
                  <c:v>835</c:v>
                </c:pt>
                <c:pt idx="4">
                  <c:v>3501</c:v>
                </c:pt>
                <c:pt idx="5">
                  <c:v>2522</c:v>
                </c:pt>
              </c:numCache>
            </c:numRef>
          </c:val>
          <c:extLst xmlns:c16r2="http://schemas.microsoft.com/office/drawing/2015/06/chart">
            <c:ext xmlns:c16="http://schemas.microsoft.com/office/drawing/2014/chart" uri="{C3380CC4-5D6E-409C-BE32-E72D297353CC}">
              <c16:uniqueId val="{00000003-D24F-4763-8212-3DC75B77566C}"/>
            </c:ext>
          </c:extLst>
        </c:ser>
        <c:ser>
          <c:idx val="5"/>
          <c:order val="4"/>
          <c:tx>
            <c:strRef>
              <c:f>'[26012017_darba_grupai.xlsx]2012-2017'!$H$11</c:f>
              <c:strCache>
                <c:ptCount val="1"/>
                <c:pt idx="0">
                  <c:v>2017.g.*</c:v>
                </c:pt>
              </c:strCache>
            </c:strRef>
          </c:tx>
          <c:invertIfNegative val="0"/>
          <c:cat>
            <c:strRef>
              <c:f>'[26012017_darba_grupai.xlsx]2012-2017'!$B$12:$B$17</c:f>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f>'[26012017_darba_grupai.xlsx]2012-2017'!$H$12:$H$17</c:f>
              <c:numCache>
                <c:formatCode>General</c:formatCode>
                <c:ptCount val="6"/>
                <c:pt idx="0">
                  <c:v>6440</c:v>
                </c:pt>
                <c:pt idx="1">
                  <c:v>4655</c:v>
                </c:pt>
                <c:pt idx="2">
                  <c:v>2885</c:v>
                </c:pt>
                <c:pt idx="3">
                  <c:v>2689</c:v>
                </c:pt>
                <c:pt idx="4">
                  <c:v>3332</c:v>
                </c:pt>
                <c:pt idx="5">
                  <c:v>2215</c:v>
                </c:pt>
              </c:numCache>
            </c:numRef>
          </c:val>
          <c:extLst xmlns:c16r2="http://schemas.microsoft.com/office/drawing/2015/06/chart">
            <c:ext xmlns:c16="http://schemas.microsoft.com/office/drawing/2014/chart" uri="{C3380CC4-5D6E-409C-BE32-E72D297353CC}">
              <c16:uniqueId val="{00000004-D24F-4763-8212-3DC75B77566C}"/>
            </c:ext>
          </c:extLst>
        </c:ser>
        <c:dLbls>
          <c:showLegendKey val="0"/>
          <c:showVal val="0"/>
          <c:showCatName val="0"/>
          <c:showSerName val="0"/>
          <c:showPercent val="0"/>
          <c:showBubbleSize val="0"/>
        </c:dLbls>
        <c:gapWidth val="150"/>
        <c:shape val="box"/>
        <c:axId val="90298624"/>
        <c:axId val="90304512"/>
        <c:axId val="0"/>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'[26012017_darba_grupai.xlsx]2012-2017'!$C$11</c15:sqref>
                        </c15:formulaRef>
                      </c:ext>
                    </c:extLst>
                    <c:strCache>
                      <c:ptCount val="1"/>
                      <c:pt idx="0">
                        <c:v>2012.g.</c:v>
                      </c:pt>
                    </c:strCache>
                  </c:strRef>
                </c:tx>
                <c:invertIfNegative val="0"/>
                <c:cat>
                  <c:strRef>
                    <c:extLst>
                      <c:ext uri="{02D57815-91ED-43cb-92C2-25804820EDAC}">
                        <c15:formulaRef>
                          <c15:sqref>'[26012017_darba_grupai.xlsx]2012-2017'!$B$12:$B$17</c15:sqref>
                        </c15:formulaRef>
                      </c:ext>
                    </c:extLst>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extLst>
                      <c:ext uri="{02D57815-91ED-43cb-92C2-25804820EDAC}">
                        <c15:formulaRef>
                          <c15:sqref>'[26012017_darba_grupai.xlsx]2012-2017'!$C$12:$C$17</c15:sqref>
                        </c15:formulaRef>
                      </c:ext>
                    </c:extLst>
                    <c:numCache>
                      <c:formatCode>General</c:formatCode>
                      <c:ptCount val="6"/>
                      <c:pt idx="0">
                        <c:v>6773</c:v>
                      </c:pt>
                      <c:pt idx="1">
                        <c:v>4000</c:v>
                      </c:pt>
                      <c:pt idx="2">
                        <c:v>5121</c:v>
                      </c:pt>
                      <c:pt idx="3">
                        <c:v>1680</c:v>
                      </c:pt>
                      <c:pt idx="4">
                        <c:v>3116</c:v>
                      </c:pt>
                      <c:pt idx="5">
                        <c:v>2948</c:v>
                      </c:pt>
                    </c:numCache>
                  </c:numRef>
                </c:val>
                <c:extLst>
                  <c:ext xmlns:c16="http://schemas.microsoft.com/office/drawing/2014/chart" uri="{C3380CC4-5D6E-409C-BE32-E72D297353CC}">
                    <c16:uniqueId val="{00000005-D24F-4763-8212-3DC75B77566C}"/>
                  </c:ext>
                </c:extLst>
              </c15:ser>
            </c15:filteredBarSeries>
          </c:ext>
        </c:extLst>
      </c:bar3DChart>
      <c:catAx>
        <c:axId val="90298624"/>
        <c:scaling>
          <c:orientation val="minMax"/>
        </c:scaling>
        <c:delete val="0"/>
        <c:axPos val="b"/>
        <c:numFmt formatCode="General" sourceLinked="0"/>
        <c:majorTickMark val="out"/>
        <c:minorTickMark val="none"/>
        <c:tickLblPos val="nextTo"/>
        <c:crossAx val="90304512"/>
        <c:crosses val="autoZero"/>
        <c:auto val="1"/>
        <c:lblAlgn val="ctr"/>
        <c:lblOffset val="100"/>
        <c:noMultiLvlLbl val="0"/>
      </c:catAx>
      <c:valAx>
        <c:axId val="90304512"/>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90298624"/>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spPr>
    <a:ln>
      <a:noFill/>
    </a:ln>
  </c:spPr>
  <c:txPr>
    <a:bodyPr/>
    <a:lstStyle/>
    <a:p>
      <a:pPr>
        <a:defRPr>
          <a:latin typeface="Times New Roman" pitchFamily="18" charset="0"/>
          <a:cs typeface="Times New Roman"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'[26012017_darba_grupai.xlsx]2012-2017'!$D$20</c:f>
              <c:strCache>
                <c:ptCount val="1"/>
                <c:pt idx="0">
                  <c:v>2013.g.</c:v>
                </c:pt>
              </c:strCache>
            </c:strRef>
          </c:tx>
          <c:invertIfNegative val="0"/>
          <c:cat>
            <c:strRef>
              <c:f>'[26012017_darba_grupai.xlsx]2012-2017'!$B$21:$B$26</c:f>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f>'[26012017_darba_grupai.xlsx]2012-2017'!$D$21:$D$26</c:f>
              <c:numCache>
                <c:formatCode>General</c:formatCode>
                <c:ptCount val="6"/>
                <c:pt idx="0">
                  <c:v>11090</c:v>
                </c:pt>
                <c:pt idx="1">
                  <c:v>6279</c:v>
                </c:pt>
                <c:pt idx="2">
                  <c:v>168</c:v>
                </c:pt>
                <c:pt idx="3">
                  <c:v>1420</c:v>
                </c:pt>
                <c:pt idx="4">
                  <c:v>1015</c:v>
                </c:pt>
                <c:pt idx="5">
                  <c:v>4266</c:v>
                </c:pt>
              </c:numCache>
            </c:numRef>
          </c:val>
          <c:extLst xmlns:c16r2="http://schemas.microsoft.com/office/drawing/2015/06/chart">
            <c:ext xmlns:c16="http://schemas.microsoft.com/office/drawing/2014/chart" uri="{C3380CC4-5D6E-409C-BE32-E72D297353CC}">
              <c16:uniqueId val="{00000000-9357-4869-9FD1-18701938BCF7}"/>
            </c:ext>
          </c:extLst>
        </c:ser>
        <c:ser>
          <c:idx val="2"/>
          <c:order val="1"/>
          <c:tx>
            <c:strRef>
              <c:f>'[26012017_darba_grupai.xlsx]2012-2017'!$E$20</c:f>
              <c:strCache>
                <c:ptCount val="1"/>
                <c:pt idx="0">
                  <c:v>2014.g.</c:v>
                </c:pt>
              </c:strCache>
            </c:strRef>
          </c:tx>
          <c:invertIfNegative val="0"/>
          <c:cat>
            <c:strRef>
              <c:f>'[26012017_darba_grupai.xlsx]2012-2017'!$B$21:$B$26</c:f>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f>'[26012017_darba_grupai.xlsx]2012-2017'!$E$21:$E$26</c:f>
              <c:numCache>
                <c:formatCode>General</c:formatCode>
                <c:ptCount val="6"/>
                <c:pt idx="0">
                  <c:v>11655</c:v>
                </c:pt>
                <c:pt idx="1">
                  <c:v>5631</c:v>
                </c:pt>
                <c:pt idx="2">
                  <c:v>117</c:v>
                </c:pt>
                <c:pt idx="3">
                  <c:v>1092</c:v>
                </c:pt>
                <c:pt idx="4">
                  <c:v>771</c:v>
                </c:pt>
                <c:pt idx="5">
                  <c:v>13516</c:v>
                </c:pt>
              </c:numCache>
            </c:numRef>
          </c:val>
          <c:extLst xmlns:c16r2="http://schemas.microsoft.com/office/drawing/2015/06/chart">
            <c:ext xmlns:c16="http://schemas.microsoft.com/office/drawing/2014/chart" uri="{C3380CC4-5D6E-409C-BE32-E72D297353CC}">
              <c16:uniqueId val="{00000001-9357-4869-9FD1-18701938BCF7}"/>
            </c:ext>
          </c:extLst>
        </c:ser>
        <c:ser>
          <c:idx val="3"/>
          <c:order val="2"/>
          <c:tx>
            <c:strRef>
              <c:f>'[26012017_darba_grupai.xlsx]2012-2017'!$F$20</c:f>
              <c:strCache>
                <c:ptCount val="1"/>
                <c:pt idx="0">
                  <c:v>2015.g.</c:v>
                </c:pt>
              </c:strCache>
            </c:strRef>
          </c:tx>
          <c:invertIfNegative val="0"/>
          <c:cat>
            <c:strRef>
              <c:f>'[26012017_darba_grupai.xlsx]2012-2017'!$B$21:$B$26</c:f>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f>'[26012017_darba_grupai.xlsx]2012-2017'!$F$21:$F$26</c:f>
              <c:numCache>
                <c:formatCode>General</c:formatCode>
                <c:ptCount val="6"/>
                <c:pt idx="0">
                  <c:v>12319</c:v>
                </c:pt>
                <c:pt idx="1">
                  <c:v>5195</c:v>
                </c:pt>
                <c:pt idx="2">
                  <c:v>104</c:v>
                </c:pt>
                <c:pt idx="3">
                  <c:v>979</c:v>
                </c:pt>
                <c:pt idx="4">
                  <c:v>710</c:v>
                </c:pt>
                <c:pt idx="5">
                  <c:v>3659</c:v>
                </c:pt>
              </c:numCache>
            </c:numRef>
          </c:val>
          <c:extLst xmlns:c16r2="http://schemas.microsoft.com/office/drawing/2015/06/chart">
            <c:ext xmlns:c16="http://schemas.microsoft.com/office/drawing/2014/chart" uri="{C3380CC4-5D6E-409C-BE32-E72D297353CC}">
              <c16:uniqueId val="{00000002-9357-4869-9FD1-18701938BCF7}"/>
            </c:ext>
          </c:extLst>
        </c:ser>
        <c:ser>
          <c:idx val="4"/>
          <c:order val="3"/>
          <c:tx>
            <c:strRef>
              <c:f>'[26012017_darba_grupai.xlsx]2012-2017'!$G$20</c:f>
              <c:strCache>
                <c:ptCount val="1"/>
                <c:pt idx="0">
                  <c:v>2016.g.</c:v>
                </c:pt>
              </c:strCache>
            </c:strRef>
          </c:tx>
          <c:invertIfNegative val="0"/>
          <c:cat>
            <c:strRef>
              <c:f>'[26012017_darba_grupai.xlsx]2012-2017'!$B$21:$B$26</c:f>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f>'[26012017_darba_grupai.xlsx]2012-2017'!$G$21:$G$26</c:f>
              <c:numCache>
                <c:formatCode>General</c:formatCode>
                <c:ptCount val="6"/>
                <c:pt idx="0">
                  <c:v>12556</c:v>
                </c:pt>
                <c:pt idx="1">
                  <c:v>5110</c:v>
                </c:pt>
                <c:pt idx="2">
                  <c:v>78</c:v>
                </c:pt>
                <c:pt idx="3">
                  <c:v>917</c:v>
                </c:pt>
                <c:pt idx="4">
                  <c:v>655</c:v>
                </c:pt>
                <c:pt idx="5">
                  <c:v>2244</c:v>
                </c:pt>
              </c:numCache>
            </c:numRef>
          </c:val>
          <c:extLst xmlns:c16r2="http://schemas.microsoft.com/office/drawing/2015/06/chart">
            <c:ext xmlns:c16="http://schemas.microsoft.com/office/drawing/2014/chart" uri="{C3380CC4-5D6E-409C-BE32-E72D297353CC}">
              <c16:uniqueId val="{00000003-9357-4869-9FD1-18701938BCF7}"/>
            </c:ext>
          </c:extLst>
        </c:ser>
        <c:ser>
          <c:idx val="5"/>
          <c:order val="4"/>
          <c:tx>
            <c:strRef>
              <c:f>'[26012017_darba_grupai.xlsx]2012-2017'!$H$20</c:f>
              <c:strCache>
                <c:ptCount val="1"/>
                <c:pt idx="0">
                  <c:v>2017.g.*</c:v>
                </c:pt>
              </c:strCache>
            </c:strRef>
          </c:tx>
          <c:invertIfNegative val="0"/>
          <c:cat>
            <c:strRef>
              <c:f>'[26012017_darba_grupai.xlsx]2012-2017'!$B$21:$B$26</c:f>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f>'[26012017_darba_grupai.xlsx]2012-2017'!$H$21:$H$26</c:f>
              <c:numCache>
                <c:formatCode>General</c:formatCode>
                <c:ptCount val="6"/>
                <c:pt idx="0">
                  <c:v>12358</c:v>
                </c:pt>
                <c:pt idx="1">
                  <c:v>5993</c:v>
                </c:pt>
                <c:pt idx="2">
                  <c:v>80</c:v>
                </c:pt>
                <c:pt idx="3">
                  <c:v>1064</c:v>
                </c:pt>
                <c:pt idx="4">
                  <c:v>754</c:v>
                </c:pt>
                <c:pt idx="5">
                  <c:v>1967</c:v>
                </c:pt>
              </c:numCache>
            </c:numRef>
          </c:val>
          <c:extLst xmlns:c16r2="http://schemas.microsoft.com/office/drawing/2015/06/chart">
            <c:ext xmlns:c16="http://schemas.microsoft.com/office/drawing/2014/chart" uri="{C3380CC4-5D6E-409C-BE32-E72D297353CC}">
              <c16:uniqueId val="{00000004-9357-4869-9FD1-18701938BCF7}"/>
            </c:ext>
          </c:extLst>
        </c:ser>
        <c:dLbls>
          <c:showLegendKey val="0"/>
          <c:showVal val="0"/>
          <c:showCatName val="0"/>
          <c:showSerName val="0"/>
          <c:showPercent val="0"/>
          <c:showBubbleSize val="0"/>
        </c:dLbls>
        <c:gapWidth val="150"/>
        <c:shape val="box"/>
        <c:axId val="100592640"/>
        <c:axId val="48239360"/>
        <c:axId val="0"/>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'[26012017_darba_grupai.xlsx]2012-2017'!$C$20</c15:sqref>
                        </c15:formulaRef>
                      </c:ext>
                    </c:extLst>
                    <c:strCache>
                      <c:ptCount val="1"/>
                      <c:pt idx="0">
                        <c:v>2012.g.</c:v>
                      </c:pt>
                    </c:strCache>
                  </c:strRef>
                </c:tx>
                <c:invertIfNegative val="0"/>
                <c:cat>
                  <c:strRef>
                    <c:extLst>
                      <c:ext uri="{02D57815-91ED-43cb-92C2-25804820EDAC}">
                        <c15:formulaRef>
                          <c15:sqref>'[26012017_darba_grupai.xlsx]2012-2017'!$B$21:$B$26</c15:sqref>
                        </c15:formulaRef>
                      </c:ext>
                    </c:extLst>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extLst>
                      <c:ext uri="{02D57815-91ED-43cb-92C2-25804820EDAC}">
                        <c15:formulaRef>
                          <c15:sqref>'[26012017_darba_grupai.xlsx]2012-2017'!$C$21:$C$26</c15:sqref>
                        </c15:formulaRef>
                      </c:ext>
                    </c:extLst>
                    <c:numCache>
                      <c:formatCode>General</c:formatCode>
                      <c:ptCount val="6"/>
                      <c:pt idx="0">
                        <c:v>10307</c:v>
                      </c:pt>
                      <c:pt idx="1">
                        <c:v>5568</c:v>
                      </c:pt>
                      <c:pt idx="2">
                        <c:v>202</c:v>
                      </c:pt>
                      <c:pt idx="3">
                        <c:v>1374</c:v>
                      </c:pt>
                      <c:pt idx="4">
                        <c:v>969</c:v>
                      </c:pt>
                      <c:pt idx="5">
                        <c:v>5232</c:v>
                      </c:pt>
                    </c:numCache>
                  </c:numRef>
                </c:val>
                <c:extLst>
                  <c:ext xmlns:c16="http://schemas.microsoft.com/office/drawing/2014/chart" uri="{C3380CC4-5D6E-409C-BE32-E72D297353CC}">
                    <c16:uniqueId val="{00000005-9357-4869-9FD1-18701938BCF7}"/>
                  </c:ext>
                </c:extLst>
              </c15:ser>
            </c15:filteredBarSeries>
          </c:ext>
        </c:extLst>
      </c:bar3DChart>
      <c:catAx>
        <c:axId val="100592640"/>
        <c:scaling>
          <c:orientation val="minMax"/>
        </c:scaling>
        <c:delete val="0"/>
        <c:axPos val="b"/>
        <c:numFmt formatCode="General" sourceLinked="0"/>
        <c:majorTickMark val="none"/>
        <c:minorTickMark val="none"/>
        <c:tickLblPos val="nextTo"/>
        <c:crossAx val="48239360"/>
        <c:crosses val="autoZero"/>
        <c:auto val="1"/>
        <c:lblAlgn val="ctr"/>
        <c:lblOffset val="100"/>
        <c:noMultiLvlLbl val="0"/>
      </c:catAx>
      <c:valAx>
        <c:axId val="48239360"/>
        <c:scaling>
          <c:orientation val="minMax"/>
        </c:scaling>
        <c:delete val="0"/>
        <c:axPos val="l"/>
        <c:majorGridlines/>
        <c:numFmt formatCode="General" sourceLinked="1"/>
        <c:majorTickMark val="none"/>
        <c:minorTickMark val="none"/>
        <c:tickLblPos val="nextTo"/>
        <c:crossAx val="100592640"/>
        <c:crosses val="autoZero"/>
        <c:crossBetween val="between"/>
      </c:valAx>
      <c:dTable>
        <c:showHorzBorder val="1"/>
        <c:showVertBorder val="1"/>
        <c:showOutline val="1"/>
        <c:showKeys val="1"/>
        <c:txPr>
          <a:bodyPr/>
          <a:lstStyle/>
          <a:p>
            <a:pPr rtl="0">
              <a:defRPr sz="1300"/>
            </a:pPr>
            <a:endParaRPr lang="en-US"/>
          </a:p>
        </c:txPr>
      </c:dTable>
    </c:plotArea>
    <c:plotVisOnly val="1"/>
    <c:dispBlanksAs val="gap"/>
    <c:showDLblsOverMax val="0"/>
  </c:chart>
  <c:spPr>
    <a:noFill/>
    <a:ln>
      <a:noFill/>
    </a:ln>
  </c:spPr>
  <c:txPr>
    <a:bodyPr/>
    <a:lstStyle/>
    <a:p>
      <a:pPr>
        <a:defRPr sz="1400">
          <a:latin typeface="Times New Roman" pitchFamily="18" charset="0"/>
          <a:cs typeface="Times New Roman"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160"/>
      <c:rAngAx val="0"/>
      <c:perspective val="30"/>
    </c:view3D>
    <c:floor>
      <c:thickness val="0"/>
    </c:floor>
    <c:sideWall>
      <c:thickness val="0"/>
    </c:sideWall>
    <c:backWall>
      <c:thickness val="0"/>
    </c:backWall>
    <c:plotArea>
      <c:layout/>
      <c:pie3DChart>
        <c:varyColors val="1"/>
        <c:ser>
          <c:idx val="0"/>
          <c:order val="0"/>
          <c:explosion val="25"/>
          <c:dLbls>
            <c:dLbl>
              <c:idx val="4"/>
              <c:layout>
                <c:manualLayout>
                  <c:x val="-1.1293559172961824E-2"/>
                  <c:y val="-5.3700119587757125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BA-4D14-BAA8-43A5E9109B4A}"/>
                </c:ext>
              </c:extLst>
            </c:dLbl>
            <c:dLbl>
              <c:idx val="5"/>
              <c:layout>
                <c:manualLayout>
                  <c:x val="-1.9712630855822953E-2"/>
                  <c:y val="1.420176612044447E-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BA-4D14-BAA8-43A5E9109B4A}"/>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7BA-4D14-BAA8-43A5E9109B4A}"/>
                </c:ext>
              </c:extLst>
            </c:dLbl>
            <c:spPr>
              <a:noFill/>
              <a:ln>
                <a:noFill/>
              </a:ln>
              <a:effectLst/>
            </c:spPr>
            <c:txPr>
              <a:bodyPr/>
              <a:lstStyle/>
              <a:p>
                <a:pPr>
                  <a:defRPr sz="18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'[160120167_darba_grupai.xlsx]2012-2017'!$B$2:$B$8</c:f>
              <c:strCache>
                <c:ptCount val="7"/>
                <c:pt idx="0">
                  <c:v>Transferti</c:v>
                </c:pt>
                <c:pt idx="1">
                  <c:v>Iedzīvotāju ienākuma nodoklis</c:v>
                </c:pt>
                <c:pt idx="2">
                  <c:v>Maksas pakalpojumi</c:v>
                </c:pt>
                <c:pt idx="3">
                  <c:v>Īpašuma nodokļi</c:v>
                </c:pt>
                <c:pt idx="4">
                  <c:v>Dabas resursu nodoklis</c:v>
                </c:pt>
                <c:pt idx="5">
                  <c:v>Nenodokļu ieņēmumi</c:v>
                </c:pt>
                <c:pt idx="6">
                  <c:v>Ārvalstu finanšu palīdzība</c:v>
                </c:pt>
              </c:strCache>
            </c:strRef>
          </c:cat>
          <c:val>
            <c:numRef>
              <c:f>'[160120167_darba_grupai.xlsx]2012-2017'!$H$2:$H$8</c:f>
              <c:numCache>
                <c:formatCode>General</c:formatCode>
                <c:ptCount val="7"/>
                <c:pt idx="0">
                  <c:v>10859</c:v>
                </c:pt>
                <c:pt idx="1">
                  <c:v>7436</c:v>
                </c:pt>
                <c:pt idx="2">
                  <c:v>1737</c:v>
                </c:pt>
                <c:pt idx="3">
                  <c:v>1145</c:v>
                </c:pt>
                <c:pt idx="4">
                  <c:v>358</c:v>
                </c:pt>
                <c:pt idx="5">
                  <c:v>235</c:v>
                </c:pt>
                <c:pt idx="6">
                  <c:v>0</c:v>
                </c:pt>
              </c:numCache>
            </c:numRef>
          </c:val>
          <c:extLst xmlns:c16r2="http://schemas.microsoft.com/office/drawing/2015/06/chart">
            <c:ext xmlns:c16="http://schemas.microsoft.com/office/drawing/2014/chart" uri="{C3380CC4-5D6E-409C-BE32-E72D297353CC}">
              <c16:uniqueId val="{00000003-47BA-4D14-BAA8-43A5E9109B4A}"/>
            </c:ext>
          </c:extLst>
        </c:ser>
        <c:dLbls>
          <c:showLegendKey val="0"/>
          <c:showVal val="0"/>
          <c:showCatName val="0"/>
          <c:showSerName val="0"/>
          <c:showPercent val="0"/>
          <c:showBubbleSize val="0"/>
          <c:showLeaderLines val="1"/>
        </c:dLbls>
      </c:pie3DChart>
    </c:plotArea>
    <c:legend>
      <c:legendPos val="l"/>
      <c:layout/>
      <c:overlay val="0"/>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16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sz="18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'[26012017_darba_grupai.xlsx]2012-2017'!$B$12:$B$17</c:f>
              <c:strCache>
                <c:ptCount val="6"/>
                <c:pt idx="0">
                  <c:v>Izglītība</c:v>
                </c:pt>
                <c:pt idx="1">
                  <c:v>Vispārējie valdības dienesti</c:v>
                </c:pt>
                <c:pt idx="2">
                  <c:v>Īpašumu apsaimniekošana</c:v>
                </c:pt>
                <c:pt idx="3">
                  <c:v>Ekonomiskā darbība un vides aizsardzība</c:v>
                </c:pt>
                <c:pt idx="4">
                  <c:v>Sociālā aizsardzība un veselība</c:v>
                </c:pt>
                <c:pt idx="5">
                  <c:v>Kultūra un brīvais laiks</c:v>
                </c:pt>
              </c:strCache>
            </c:strRef>
          </c:cat>
          <c:val>
            <c:numRef>
              <c:f>'[26012017_darba_grupai.xlsx]2012-2017'!$H$12:$H$17</c:f>
              <c:numCache>
                <c:formatCode>General</c:formatCode>
                <c:ptCount val="6"/>
                <c:pt idx="0">
                  <c:v>6440</c:v>
                </c:pt>
                <c:pt idx="1">
                  <c:v>4655</c:v>
                </c:pt>
                <c:pt idx="2">
                  <c:v>2885</c:v>
                </c:pt>
                <c:pt idx="3">
                  <c:v>2689</c:v>
                </c:pt>
                <c:pt idx="4">
                  <c:v>3332</c:v>
                </c:pt>
                <c:pt idx="5">
                  <c:v>2215</c:v>
                </c:pt>
              </c:numCache>
            </c:numRef>
          </c:val>
          <c:extLst xmlns:c16r2="http://schemas.microsoft.com/office/drawing/2015/06/chart">
            <c:ext xmlns:c16="http://schemas.microsoft.com/office/drawing/2014/chart" uri="{C3380CC4-5D6E-409C-BE32-E72D297353CC}">
              <c16:uniqueId val="{00000000-6E19-47A8-8E1C-515B0979B929}"/>
            </c:ext>
          </c:extLst>
        </c:ser>
        <c:dLbls>
          <c:showLegendKey val="0"/>
          <c:showVal val="0"/>
          <c:showCatName val="0"/>
          <c:showSerName val="0"/>
          <c:showPercent val="0"/>
          <c:showBubbleSize val="0"/>
          <c:showLeaderLines val="1"/>
        </c:dLbls>
      </c:pie3DChart>
    </c:plotArea>
    <c:legend>
      <c:legendPos val="l"/>
      <c:layout/>
      <c:overlay val="0"/>
      <c:txPr>
        <a:bodyPr/>
        <a:lstStyle/>
        <a:p>
          <a:pPr>
            <a:defRPr sz="1800"/>
          </a:pPr>
          <a:endParaRPr lang="en-US"/>
        </a:p>
      </c:txPr>
    </c:legend>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view3D>
      <c:rotX val="30"/>
      <c:rotY val="270"/>
      <c:rAngAx val="0"/>
      <c:perspective val="30"/>
    </c:view3D>
    <c:floor>
      <c:thickness val="0"/>
    </c:floor>
    <c:sideWall>
      <c:thickness val="0"/>
    </c:sideWall>
    <c:backWall>
      <c:thickness val="0"/>
    </c:backWall>
    <c:plotArea>
      <c:layout/>
      <c:pie3DChart>
        <c:varyColors val="1"/>
        <c:ser>
          <c:idx val="0"/>
          <c:order val="0"/>
          <c:explosion val="25"/>
          <c:dLbls>
            <c:dLbl>
              <c:idx val="2"/>
              <c:layout>
                <c:manualLayout>
                  <c:x val="5.865742325687541E-2"/>
                  <c:y val="-0.19028170185814111"/>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2AE-4BB3-BFF9-C5A5CE296C56}"/>
                </c:ext>
              </c:extLst>
            </c:dLbl>
            <c:dLbl>
              <c:idx val="4"/>
              <c:layout>
                <c:manualLayout>
                  <c:x val="5.4685039370078653E-2"/>
                  <c:y val="-0.17244190177825763"/>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2AE-4BB3-BFF9-C5A5CE296C56}"/>
                </c:ext>
              </c:extLst>
            </c:dLbl>
            <c:spPr>
              <a:noFill/>
              <a:ln>
                <a:noFill/>
              </a:ln>
              <a:effectLst/>
            </c:spPr>
            <c:txPr>
              <a:bodyPr/>
              <a:lstStyle/>
              <a:p>
                <a:pPr>
                  <a:defRPr sz="18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'[26012017_darba_grupai.xlsx]2012-2017'!$B$21:$B$26</c:f>
              <c:strCache>
                <c:ptCount val="6"/>
                <c:pt idx="0">
                  <c:v>Atlīdzība</c:v>
                </c:pt>
                <c:pt idx="1">
                  <c:v>Preces un pakalpojumi</c:v>
                </c:pt>
                <c:pt idx="2">
                  <c:v>Procentu izdevumi</c:v>
                </c:pt>
                <c:pt idx="3">
                  <c:v>Sociālie pabalsti un subsīdijas</c:v>
                </c:pt>
                <c:pt idx="4">
                  <c:v>Uzturēšanas izdevumu transferti</c:v>
                </c:pt>
                <c:pt idx="5">
                  <c:v>Pamatlīdzekļi un kapitālo izdevumu transferti</c:v>
                </c:pt>
              </c:strCache>
            </c:strRef>
          </c:cat>
          <c:val>
            <c:numRef>
              <c:f>'[26012017_darba_grupai.xlsx]2012-2017'!$H$21:$H$26</c:f>
              <c:numCache>
                <c:formatCode>General</c:formatCode>
                <c:ptCount val="6"/>
                <c:pt idx="0">
                  <c:v>12358</c:v>
                </c:pt>
                <c:pt idx="1">
                  <c:v>5993</c:v>
                </c:pt>
                <c:pt idx="2">
                  <c:v>80</c:v>
                </c:pt>
                <c:pt idx="3">
                  <c:v>1064</c:v>
                </c:pt>
                <c:pt idx="4">
                  <c:v>754</c:v>
                </c:pt>
                <c:pt idx="5">
                  <c:v>1967</c:v>
                </c:pt>
              </c:numCache>
            </c:numRef>
          </c:val>
          <c:extLst xmlns:c16r2="http://schemas.microsoft.com/office/drawing/2015/06/chart">
            <c:ext xmlns:c16="http://schemas.microsoft.com/office/drawing/2014/chart" uri="{C3380CC4-5D6E-409C-BE32-E72D297353CC}">
              <c16:uniqueId val="{00000000-F2AE-4BB3-BFF9-C5A5CE296C56}"/>
            </c:ext>
          </c:extLst>
        </c:ser>
        <c:dLbls>
          <c:showLegendKey val="0"/>
          <c:showVal val="0"/>
          <c:showCatName val="0"/>
          <c:showSerName val="0"/>
          <c:showPercent val="0"/>
          <c:showBubbleSize val="0"/>
          <c:showLeaderLines val="1"/>
        </c:dLbls>
      </c:pie3DChart>
    </c:plotArea>
    <c:legend>
      <c:legendPos val="l"/>
      <c:layout/>
      <c:overlay val="0"/>
      <c:txPr>
        <a:bodyPr/>
        <a:lstStyle/>
        <a:p>
          <a:pPr>
            <a:defRPr sz="1800"/>
          </a:pPr>
          <a:endParaRPr lang="en-US"/>
        </a:p>
      </c:txPr>
    </c:legend>
    <c:plotVisOnly val="1"/>
    <c:dispBlanksAs val="gap"/>
    <c:showDLblsOverMax val="0"/>
  </c:chart>
  <c:spPr>
    <a:ln>
      <a:noFill/>
    </a:ln>
  </c:sp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ax="2390" units="cm"/>
          <inkml:channel name="Y" type="integer" max="768" units="cm"/>
          <inkml:channel name="T" type="integer" max="2.14748E9" units="dev"/>
        </inkml:traceFormat>
        <inkml:channelProperties>
          <inkml:channelProperty channel="X" name="resolution" value="69.47675" units="1/cm"/>
          <inkml:channelProperty channel="Y" name="resolution" value="39.58763" units="1/cm"/>
          <inkml:channelProperty channel="T" name="resolution" value="1" units="1/dev"/>
        </inkml:channelProperties>
      </inkml:inkSource>
      <inkml:timestamp xml:id="ts0" timeString="2017-01-19T08:51:46.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22787 16636 0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3A1F9A0C-68B5-4E15-9EF5-84D2CE221DE8}" type="datetimeFigureOut">
              <a:rPr lang="lv-LV" smtClean="0"/>
              <a:t>26.01.2017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968622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3A1F9A0C-68B5-4E15-9EF5-84D2CE221DE8}" type="datetimeFigureOut">
              <a:rPr lang="lv-LV" smtClean="0"/>
              <a:t>26.01.2017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142865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3A1F9A0C-68B5-4E15-9EF5-84D2CE221DE8}" type="datetimeFigureOut">
              <a:rPr lang="lv-LV" smtClean="0"/>
              <a:t>26.01.2017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131126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3A1F9A0C-68B5-4E15-9EF5-84D2CE221DE8}" type="datetimeFigureOut">
              <a:rPr lang="lv-LV" smtClean="0"/>
              <a:t>26.01.2017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123042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1F9A0C-68B5-4E15-9EF5-84D2CE221DE8}" type="datetimeFigureOut">
              <a:rPr lang="lv-LV" smtClean="0"/>
              <a:t>26.01.2017</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46097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3A1F9A0C-68B5-4E15-9EF5-84D2CE221DE8}" type="datetimeFigureOut">
              <a:rPr lang="lv-LV" smtClean="0"/>
              <a:t>26.01.2017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151788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3A1F9A0C-68B5-4E15-9EF5-84D2CE221DE8}" type="datetimeFigureOut">
              <a:rPr lang="lv-LV" smtClean="0"/>
              <a:t>26.01.2017</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360449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3A1F9A0C-68B5-4E15-9EF5-84D2CE221DE8}" type="datetimeFigureOut">
              <a:rPr lang="lv-LV" smtClean="0"/>
              <a:t>26.01.2017</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299457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F9A0C-68B5-4E15-9EF5-84D2CE221DE8}" type="datetimeFigureOut">
              <a:rPr lang="lv-LV" smtClean="0"/>
              <a:t>26.01.2017</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373555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1F9A0C-68B5-4E15-9EF5-84D2CE221DE8}" type="datetimeFigureOut">
              <a:rPr lang="lv-LV" smtClean="0"/>
              <a:t>26.01.2017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205652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1F9A0C-68B5-4E15-9EF5-84D2CE221DE8}" type="datetimeFigureOut">
              <a:rPr lang="lv-LV" smtClean="0"/>
              <a:t>26.01.2017</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5AEA5E0E-44A1-47BF-A0E2-E6B9B111E01E}" type="slidenum">
              <a:rPr lang="lv-LV" smtClean="0"/>
              <a:t>‹#›</a:t>
            </a:fld>
            <a:endParaRPr lang="lv-LV"/>
          </a:p>
        </p:txBody>
      </p:sp>
    </p:spTree>
    <p:extLst>
      <p:ext uri="{BB962C8B-B14F-4D97-AF65-F5344CB8AC3E}">
        <p14:creationId xmlns:p14="http://schemas.microsoft.com/office/powerpoint/2010/main" val="72896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F9A0C-68B5-4E15-9EF5-84D2CE221DE8}" type="datetimeFigureOut">
              <a:rPr lang="lv-LV" smtClean="0"/>
              <a:t>26.01.2017</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A5E0E-44A1-47BF-A0E2-E6B9B111E01E}" type="slidenum">
              <a:rPr lang="lv-LV" smtClean="0"/>
              <a:t>‹#›</a:t>
            </a:fld>
            <a:endParaRPr lang="lv-LV"/>
          </a:p>
        </p:txBody>
      </p:sp>
    </p:spTree>
    <p:extLst>
      <p:ext uri="{BB962C8B-B14F-4D97-AF65-F5344CB8AC3E}">
        <p14:creationId xmlns:p14="http://schemas.microsoft.com/office/powerpoint/2010/main" val="171958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28.emf"/><Relationship Id="rId2" Type="http://schemas.openxmlformats.org/officeDocument/2006/relationships/customXml" Target="../ink/ink1.xml"/><Relationship Id="rId1" Type="http://schemas.openxmlformats.org/officeDocument/2006/relationships/slideLayout" Target="../slideLayouts/slideLayout7.xml"/><Relationship Id="rId9"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787" y="3335385"/>
            <a:ext cx="9144000" cy="2387600"/>
          </a:xfrm>
        </p:spPr>
        <p:txBody>
          <a:bodyPr>
            <a:normAutofit fontScale="90000"/>
          </a:bodyPr>
          <a:lstStyle/>
          <a:p>
            <a:r>
              <a:rPr lang="lv-LV" b="1" dirty="0"/>
              <a:t>DAUGAVPILS NOVADA PAŠVALDĪBAS 2017.GADA BUDŽETS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12905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Vispārējie valdības dienesti</a:t>
            </a:r>
          </a:p>
        </p:txBody>
      </p:sp>
      <p:sp>
        <p:nvSpPr>
          <p:cNvPr id="5" name="Text Placeholder 4"/>
          <p:cNvSpPr>
            <a:spLocks noGrp="1"/>
          </p:cNvSpPr>
          <p:nvPr>
            <p:ph type="body" idx="1"/>
          </p:nvPr>
        </p:nvSpPr>
        <p:spPr/>
        <p:txBody>
          <a:bodyPr/>
          <a:lstStyle/>
          <a:p>
            <a:endParaRPr lang="lv-LV"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3325261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solidFill>
                  <a:prstClr val="black"/>
                </a:solidFill>
              </a:rPr>
              <a:t>Vispārējo valdības dienestu 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sz="half" idx="1"/>
          </p:nvPr>
        </p:nvPicPr>
        <p:blipFill>
          <a:blip r:embed="rId2"/>
          <a:stretch>
            <a:fillRect/>
          </a:stretch>
        </p:blipFill>
        <p:spPr>
          <a:xfrm>
            <a:off x="54000" y="2031399"/>
            <a:ext cx="6804000" cy="3869707"/>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54188" y="2031399"/>
            <a:ext cx="6252058" cy="3877200"/>
          </a:xfrm>
          <a:prstGeom prst="rect">
            <a:avLst/>
          </a:prstGeom>
        </p:spPr>
      </p:pic>
    </p:spTree>
    <p:extLst>
      <p:ext uri="{BB962C8B-B14F-4D97-AF65-F5344CB8AC3E}">
        <p14:creationId xmlns:p14="http://schemas.microsoft.com/office/powerpoint/2010/main" val="187087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solidFill>
                  <a:prstClr val="black"/>
                </a:solidFill>
              </a:rPr>
              <a:t>Vispārējo valdības dienestu 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idx="1"/>
          </p:nvPr>
        </p:nvPicPr>
        <p:blipFill>
          <a:blip r:embed="rId2"/>
          <a:stretch>
            <a:fillRect/>
          </a:stretch>
        </p:blipFill>
        <p:spPr>
          <a:xfrm>
            <a:off x="1983571" y="1825625"/>
            <a:ext cx="8224857" cy="4351338"/>
          </a:xfrm>
          <a:prstGeom prst="rect">
            <a:avLst/>
          </a:prstGeom>
        </p:spPr>
      </p:pic>
    </p:spTree>
    <p:extLst>
      <p:ext uri="{BB962C8B-B14F-4D97-AF65-F5344CB8AC3E}">
        <p14:creationId xmlns:p14="http://schemas.microsoft.com/office/powerpoint/2010/main" val="49731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(Vispārējie valdības dienesti)</a:t>
            </a:r>
            <a:endParaRPr lang="lv-LV"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2193195"/>
              </p:ext>
            </p:extLst>
          </p:nvPr>
        </p:nvGraphicFramePr>
        <p:xfrm>
          <a:off x="1993901" y="2653506"/>
          <a:ext cx="8204198" cy="2695575"/>
        </p:xfrm>
        <a:graphic>
          <a:graphicData uri="http://schemas.openxmlformats.org/drawingml/2006/table">
            <a:tbl>
              <a:tblPr>
                <a:tableStyleId>{5940675A-B579-460E-94D1-54222C63F5DA}</a:tableStyleId>
              </a:tblPr>
              <a:tblGrid>
                <a:gridCol w="446638">
                  <a:extLst>
                    <a:ext uri="{9D8B030D-6E8A-4147-A177-3AD203B41FA5}">
                      <a16:colId xmlns="" xmlns:a16="http://schemas.microsoft.com/office/drawing/2014/main" val="628248581"/>
                    </a:ext>
                  </a:extLst>
                </a:gridCol>
                <a:gridCol w="684211">
                  <a:extLst>
                    <a:ext uri="{9D8B030D-6E8A-4147-A177-3AD203B41FA5}">
                      <a16:colId xmlns="" xmlns:a16="http://schemas.microsoft.com/office/drawing/2014/main" val="3906711271"/>
                    </a:ext>
                  </a:extLst>
                </a:gridCol>
                <a:gridCol w="2952245">
                  <a:extLst>
                    <a:ext uri="{9D8B030D-6E8A-4147-A177-3AD203B41FA5}">
                      <a16:colId xmlns="" xmlns:a16="http://schemas.microsoft.com/office/drawing/2014/main" val="2801955415"/>
                    </a:ext>
                  </a:extLst>
                </a:gridCol>
                <a:gridCol w="747564">
                  <a:extLst>
                    <a:ext uri="{9D8B030D-6E8A-4147-A177-3AD203B41FA5}">
                      <a16:colId xmlns="" xmlns:a16="http://schemas.microsoft.com/office/drawing/2014/main" val="1674966069"/>
                    </a:ext>
                  </a:extLst>
                </a:gridCol>
                <a:gridCol w="674708">
                  <a:extLst>
                    <a:ext uri="{9D8B030D-6E8A-4147-A177-3AD203B41FA5}">
                      <a16:colId xmlns="" xmlns:a16="http://schemas.microsoft.com/office/drawing/2014/main" val="3392103252"/>
                    </a:ext>
                  </a:extLst>
                </a:gridCol>
                <a:gridCol w="674708">
                  <a:extLst>
                    <a:ext uri="{9D8B030D-6E8A-4147-A177-3AD203B41FA5}">
                      <a16:colId xmlns="" xmlns:a16="http://schemas.microsoft.com/office/drawing/2014/main" val="4085758162"/>
                    </a:ext>
                  </a:extLst>
                </a:gridCol>
                <a:gridCol w="674708">
                  <a:extLst>
                    <a:ext uri="{9D8B030D-6E8A-4147-A177-3AD203B41FA5}">
                      <a16:colId xmlns="" xmlns:a16="http://schemas.microsoft.com/office/drawing/2014/main" val="3125859840"/>
                    </a:ext>
                  </a:extLst>
                </a:gridCol>
                <a:gridCol w="674708">
                  <a:extLst>
                    <a:ext uri="{9D8B030D-6E8A-4147-A177-3AD203B41FA5}">
                      <a16:colId xmlns="" xmlns:a16="http://schemas.microsoft.com/office/drawing/2014/main" val="3650010096"/>
                    </a:ext>
                  </a:extLst>
                </a:gridCol>
                <a:gridCol w="674708">
                  <a:extLst>
                    <a:ext uri="{9D8B030D-6E8A-4147-A177-3AD203B41FA5}">
                      <a16:colId xmlns="" xmlns:a16="http://schemas.microsoft.com/office/drawing/2014/main" val="3011295979"/>
                    </a:ext>
                  </a:extLst>
                </a:gridCol>
              </a:tblGrid>
              <a:tr h="1152525">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 xmlns:a16="http://schemas.microsoft.com/office/drawing/2014/main" val="3263358430"/>
                  </a:ext>
                </a:extLst>
              </a:tr>
              <a:tr h="323850">
                <a:tc>
                  <a:txBody>
                    <a:bodyPr/>
                    <a:lstStyle/>
                    <a:p>
                      <a:pPr algn="ctr" fontAlgn="t"/>
                      <a:r>
                        <a:rPr lang="lv-LV" sz="1000" u="none" strike="noStrike">
                          <a:effectLst/>
                        </a:rPr>
                        <a:t>SAL</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01331.0001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Vieglās automašīnas iegāde Salienas pagasta pārvaldes funkciju izpildei</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20000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405830715"/>
                  </a:ext>
                </a:extLst>
              </a:tr>
              <a:tr h="323850">
                <a:tc>
                  <a:txBody>
                    <a:bodyPr/>
                    <a:lstStyle/>
                    <a:p>
                      <a:pPr algn="ctr" fontAlgn="t"/>
                      <a:r>
                        <a:rPr lang="lv-LV" sz="1000" u="none" strike="noStrike">
                          <a:effectLst/>
                        </a:rPr>
                        <a:t>VAB</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01331.0001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Mikroautobusa iegāde Vaboles pagasta pārvaldes funkciju izpildei</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34750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34750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066730918"/>
                  </a:ext>
                </a:extLst>
              </a:tr>
              <a:tr h="323850">
                <a:tc>
                  <a:txBody>
                    <a:bodyPr/>
                    <a:lstStyle/>
                    <a:p>
                      <a:pPr algn="ctr" fontAlgn="t"/>
                      <a:r>
                        <a:rPr lang="lv-LV" sz="1000" u="none" strike="noStrike" dirty="0">
                          <a:effectLst/>
                        </a:rPr>
                        <a:t>DND</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01331.0001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Autotransporta vienību  iegāde Daugavpils novada administrācijas funkciju izpildei</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60000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1948386991"/>
                  </a:ext>
                </a:extLst>
              </a:tr>
              <a:tr h="190500">
                <a:tc>
                  <a:txBody>
                    <a:bodyPr/>
                    <a:lstStyle/>
                    <a:p>
                      <a:pPr algn="ctr" fontAlgn="t"/>
                      <a:r>
                        <a:rPr lang="lv-LV" sz="1000" u="none" strike="noStrike" dirty="0">
                          <a:effectLst/>
                        </a:rPr>
                        <a:t>DND</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01331.0001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Novada pašvaldības administrācijas ēkas atjaunošana</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54090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54090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993820464"/>
                  </a:ext>
                </a:extLst>
              </a:tr>
              <a:tr h="190500">
                <a:tc>
                  <a:txBody>
                    <a:bodyPr/>
                    <a:lstStyle/>
                    <a:p>
                      <a:pPr algn="ct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706476605"/>
                  </a:ext>
                </a:extLst>
              </a:tr>
              <a:tr h="190500">
                <a:tc>
                  <a:txBody>
                    <a:bodyPr/>
                    <a:lstStyle/>
                    <a:p>
                      <a:pPr algn="ctr" fontAlgn="t"/>
                      <a:r>
                        <a:rPr lang="lv-LV" sz="1000" u="none" strike="noStrike">
                          <a:effectLst/>
                        </a:rPr>
                        <a:t>KOPĀ</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0</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54090</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114750</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0</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0</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168840</a:t>
                      </a:r>
                      <a:endParaRPr lang="lv-LV" sz="10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4723467"/>
                  </a:ext>
                </a:extLst>
              </a:tr>
            </a:tbl>
          </a:graphicData>
        </a:graphic>
      </p:graphicFrame>
    </p:spTree>
    <p:extLst>
      <p:ext uri="{BB962C8B-B14F-4D97-AF65-F5344CB8AC3E}">
        <p14:creationId xmlns:p14="http://schemas.microsoft.com/office/powerpoint/2010/main" val="98852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0387" y="771525"/>
            <a:ext cx="5991225" cy="5314950"/>
          </a:xfrm>
          <a:prstGeom prst="rect">
            <a:avLst/>
          </a:prstGeom>
        </p:spPr>
      </p:pic>
    </p:spTree>
    <p:extLst>
      <p:ext uri="{BB962C8B-B14F-4D97-AF65-F5344CB8AC3E}">
        <p14:creationId xmlns:p14="http://schemas.microsoft.com/office/powerpoint/2010/main" val="14426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lv-LV" sz="4800" dirty="0"/>
              <a:t>Ekonomiskā darbība un vides aizsardzība</a:t>
            </a:r>
          </a:p>
        </p:txBody>
      </p:sp>
      <p:sp>
        <p:nvSpPr>
          <p:cNvPr id="5" name="Text Placeholder 4"/>
          <p:cNvSpPr>
            <a:spLocks noGrp="1"/>
          </p:cNvSpPr>
          <p:nvPr>
            <p:ph type="body" idx="1"/>
          </p:nvPr>
        </p:nvSpPr>
        <p:spPr/>
        <p:txBody>
          <a:bodyPr/>
          <a:lstStyle/>
          <a:p>
            <a:endParaRPr lang="lv-LV"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260073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Ekonomiskā darbības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sz="half" idx="1"/>
          </p:nvPr>
        </p:nvPicPr>
        <p:blipFill>
          <a:blip r:embed="rId2"/>
          <a:stretch>
            <a:fillRect/>
          </a:stretch>
        </p:blipFill>
        <p:spPr>
          <a:xfrm>
            <a:off x="1001230" y="1825625"/>
            <a:ext cx="4855540" cy="4351338"/>
          </a:xfrm>
          <a:prstGeom prst="rect">
            <a:avLst/>
          </a:prstGeom>
        </p:spPr>
      </p:pic>
      <p:pic>
        <p:nvPicPr>
          <p:cNvPr id="10" name="Content Placeholder 9"/>
          <p:cNvPicPr>
            <a:picLocks noGrp="1" noChangeAspect="1"/>
          </p:cNvPicPr>
          <p:nvPr>
            <p:ph sz="half" idx="2"/>
          </p:nvPr>
        </p:nvPicPr>
        <p:blipFill>
          <a:blip r:embed="rId3"/>
          <a:stretch>
            <a:fillRect/>
          </a:stretch>
        </p:blipFill>
        <p:spPr>
          <a:xfrm>
            <a:off x="6172200" y="2576988"/>
            <a:ext cx="5181600" cy="2848612"/>
          </a:xfrm>
          <a:prstGeom prst="rect">
            <a:avLst/>
          </a:prstGeom>
        </p:spPr>
      </p:pic>
    </p:spTree>
    <p:extLst>
      <p:ext uri="{BB962C8B-B14F-4D97-AF65-F5344CB8AC3E}">
        <p14:creationId xmlns:p14="http://schemas.microsoft.com/office/powerpoint/2010/main" val="1896062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Vides aizsardzības</a:t>
            </a:r>
            <a:r>
              <a:rPr lang="lv-LV" dirty="0">
                <a:solidFill>
                  <a:prstClr val="black"/>
                </a:solidFill>
              </a:rPr>
              <a:t> 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6" name="Content Placeholder 5"/>
          <p:cNvPicPr>
            <a:picLocks noGrp="1" noChangeAspect="1"/>
          </p:cNvPicPr>
          <p:nvPr>
            <p:ph sz="half" idx="2"/>
          </p:nvPr>
        </p:nvPicPr>
        <p:blipFill>
          <a:blip r:embed="rId2"/>
          <a:stretch>
            <a:fillRect/>
          </a:stretch>
        </p:blipFill>
        <p:spPr>
          <a:xfrm>
            <a:off x="6172200" y="2473039"/>
            <a:ext cx="5181600" cy="3056510"/>
          </a:xfrm>
          <a:prstGeom prst="rect">
            <a:avLst/>
          </a:prstGeom>
        </p:spPr>
      </p:pic>
      <p:pic>
        <p:nvPicPr>
          <p:cNvPr id="10" name="Content Placeholder 9"/>
          <p:cNvPicPr>
            <a:picLocks noGrp="1" noChangeAspect="1"/>
          </p:cNvPicPr>
          <p:nvPr>
            <p:ph sz="half" idx="1"/>
          </p:nvPr>
        </p:nvPicPr>
        <p:blipFill>
          <a:blip r:embed="rId3"/>
          <a:stretch>
            <a:fillRect/>
          </a:stretch>
        </p:blipFill>
        <p:spPr>
          <a:xfrm>
            <a:off x="1217664" y="1825625"/>
            <a:ext cx="4422671" cy="4351338"/>
          </a:xfrm>
          <a:prstGeom prst="rect">
            <a:avLst/>
          </a:prstGeom>
        </p:spPr>
      </p:pic>
    </p:spTree>
    <p:extLst>
      <p:ext uri="{BB962C8B-B14F-4D97-AF65-F5344CB8AC3E}">
        <p14:creationId xmlns:p14="http://schemas.microsoft.com/office/powerpoint/2010/main" val="412367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t>Ekonomiskā darbības un vides aizsardzības</a:t>
            </a:r>
            <a:r>
              <a:rPr lang="lv-LV" dirty="0">
                <a:solidFill>
                  <a:prstClr val="black"/>
                </a:solidFill>
              </a:rPr>
              <a:t> 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sp>
        <p:nvSpPr>
          <p:cNvPr id="12" name="Text Placeholder 11"/>
          <p:cNvSpPr>
            <a:spLocks noGrp="1"/>
          </p:cNvSpPr>
          <p:nvPr>
            <p:ph type="body" idx="1"/>
          </p:nvPr>
        </p:nvSpPr>
        <p:spPr/>
        <p:txBody>
          <a:bodyPr/>
          <a:lstStyle/>
          <a:p>
            <a:r>
              <a:rPr lang="lv-LV" dirty="0"/>
              <a:t>Ekonomiskā darbība</a:t>
            </a:r>
          </a:p>
        </p:txBody>
      </p:sp>
      <p:sp>
        <p:nvSpPr>
          <p:cNvPr id="13" name="Text Placeholder 12"/>
          <p:cNvSpPr>
            <a:spLocks noGrp="1"/>
          </p:cNvSpPr>
          <p:nvPr>
            <p:ph type="body" sz="quarter" idx="3"/>
          </p:nvPr>
        </p:nvSpPr>
        <p:spPr/>
        <p:txBody>
          <a:bodyPr/>
          <a:lstStyle/>
          <a:p>
            <a:r>
              <a:rPr lang="lv-LV" dirty="0"/>
              <a:t>Vides aizsardzība</a:t>
            </a:r>
          </a:p>
        </p:txBody>
      </p:sp>
      <p:pic>
        <p:nvPicPr>
          <p:cNvPr id="5" name="Content Placeholder 4"/>
          <p:cNvPicPr>
            <a:picLocks noGrp="1" noChangeAspect="1"/>
          </p:cNvPicPr>
          <p:nvPr>
            <p:ph sz="half" idx="2"/>
          </p:nvPr>
        </p:nvPicPr>
        <p:blipFill>
          <a:blip r:embed="rId2"/>
          <a:stretch>
            <a:fillRect/>
          </a:stretch>
        </p:blipFill>
        <p:spPr>
          <a:xfrm>
            <a:off x="839788" y="2856853"/>
            <a:ext cx="5157787" cy="2981032"/>
          </a:xfrm>
          <a:prstGeom prst="rect">
            <a:avLst/>
          </a:prstGeom>
        </p:spPr>
      </p:pic>
      <p:pic>
        <p:nvPicPr>
          <p:cNvPr id="9" name="Content Placeholder 8"/>
          <p:cNvPicPr>
            <a:picLocks noGrp="1" noChangeAspect="1"/>
          </p:cNvPicPr>
          <p:nvPr>
            <p:ph sz="quarter" idx="4"/>
          </p:nvPr>
        </p:nvPicPr>
        <p:blipFill>
          <a:blip r:embed="rId3"/>
          <a:stretch>
            <a:fillRect/>
          </a:stretch>
        </p:blipFill>
        <p:spPr>
          <a:xfrm>
            <a:off x="6172200" y="2834252"/>
            <a:ext cx="5183188" cy="3026234"/>
          </a:xfrm>
          <a:prstGeom prst="rect">
            <a:avLst/>
          </a:prstGeom>
        </p:spPr>
      </p:pic>
    </p:spTree>
    <p:extLst>
      <p:ext uri="{BB962C8B-B14F-4D97-AF65-F5344CB8AC3E}">
        <p14:creationId xmlns:p14="http://schemas.microsoft.com/office/powerpoint/2010/main" val="3560982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(Ekonomiskā darbība un vides aizsardzība)</a:t>
            </a:r>
            <a:endParaRPr lang="lv-LV"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0563765"/>
              </p:ext>
            </p:extLst>
          </p:nvPr>
        </p:nvGraphicFramePr>
        <p:xfrm>
          <a:off x="2039774" y="1825625"/>
          <a:ext cx="8112451" cy="4351339"/>
        </p:xfrm>
        <a:graphic>
          <a:graphicData uri="http://schemas.openxmlformats.org/drawingml/2006/table">
            <a:tbl>
              <a:tblPr>
                <a:tableStyleId>{616DA210-FB5B-4158-B5E0-FEB733F419BA}</a:tableStyleId>
              </a:tblPr>
              <a:tblGrid>
                <a:gridCol w="441643">
                  <a:extLst>
                    <a:ext uri="{9D8B030D-6E8A-4147-A177-3AD203B41FA5}">
                      <a16:colId xmlns="" xmlns:a16="http://schemas.microsoft.com/office/drawing/2014/main" val="300873527"/>
                    </a:ext>
                  </a:extLst>
                </a:gridCol>
                <a:gridCol w="676559">
                  <a:extLst>
                    <a:ext uri="{9D8B030D-6E8A-4147-A177-3AD203B41FA5}">
                      <a16:colId xmlns="" xmlns:a16="http://schemas.microsoft.com/office/drawing/2014/main" val="2949155452"/>
                    </a:ext>
                  </a:extLst>
                </a:gridCol>
                <a:gridCol w="2919230">
                  <a:extLst>
                    <a:ext uri="{9D8B030D-6E8A-4147-A177-3AD203B41FA5}">
                      <a16:colId xmlns="" xmlns:a16="http://schemas.microsoft.com/office/drawing/2014/main" val="762640134"/>
                    </a:ext>
                  </a:extLst>
                </a:gridCol>
                <a:gridCol w="739204">
                  <a:extLst>
                    <a:ext uri="{9D8B030D-6E8A-4147-A177-3AD203B41FA5}">
                      <a16:colId xmlns="" xmlns:a16="http://schemas.microsoft.com/office/drawing/2014/main" val="1854169643"/>
                    </a:ext>
                  </a:extLst>
                </a:gridCol>
                <a:gridCol w="667163">
                  <a:extLst>
                    <a:ext uri="{9D8B030D-6E8A-4147-A177-3AD203B41FA5}">
                      <a16:colId xmlns="" xmlns:a16="http://schemas.microsoft.com/office/drawing/2014/main" val="2846644544"/>
                    </a:ext>
                  </a:extLst>
                </a:gridCol>
                <a:gridCol w="667163">
                  <a:extLst>
                    <a:ext uri="{9D8B030D-6E8A-4147-A177-3AD203B41FA5}">
                      <a16:colId xmlns="" xmlns:a16="http://schemas.microsoft.com/office/drawing/2014/main" val="1262181553"/>
                    </a:ext>
                  </a:extLst>
                </a:gridCol>
                <a:gridCol w="667163">
                  <a:extLst>
                    <a:ext uri="{9D8B030D-6E8A-4147-A177-3AD203B41FA5}">
                      <a16:colId xmlns="" xmlns:a16="http://schemas.microsoft.com/office/drawing/2014/main" val="3330284977"/>
                    </a:ext>
                  </a:extLst>
                </a:gridCol>
                <a:gridCol w="667163">
                  <a:extLst>
                    <a:ext uri="{9D8B030D-6E8A-4147-A177-3AD203B41FA5}">
                      <a16:colId xmlns="" xmlns:a16="http://schemas.microsoft.com/office/drawing/2014/main" val="3591226106"/>
                    </a:ext>
                  </a:extLst>
                </a:gridCol>
                <a:gridCol w="667163">
                  <a:extLst>
                    <a:ext uri="{9D8B030D-6E8A-4147-A177-3AD203B41FA5}">
                      <a16:colId xmlns="" xmlns:a16="http://schemas.microsoft.com/office/drawing/2014/main" val="3629204516"/>
                    </a:ext>
                  </a:extLst>
                </a:gridCol>
              </a:tblGrid>
              <a:tr h="1139636">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418" marR="9418" marT="9418"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418" marR="9418" marT="9418" marB="0" anchor="b"/>
                </a:tc>
                <a:extLst>
                  <a:ext uri="{0D108BD9-81ED-4DB2-BD59-A6C34878D82A}">
                    <a16:rowId xmlns="" xmlns:a16="http://schemas.microsoft.com/office/drawing/2014/main" val="1311229138"/>
                  </a:ext>
                </a:extLst>
              </a:tr>
              <a:tr h="188370">
                <a:tc>
                  <a:txBody>
                    <a:bodyPr/>
                    <a:lstStyle/>
                    <a:p>
                      <a:pPr algn="ctr" fontAlgn="t"/>
                      <a:r>
                        <a:rPr lang="lv-LV" sz="1000" u="none" strike="noStrike">
                          <a:effectLst/>
                        </a:rPr>
                        <a:t>KLK</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05204.0002</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Lietus ūdens kanalizācijas ierīkošana Kalkūnes ciemā</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8743</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8743</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1334353411"/>
                  </a:ext>
                </a:extLst>
              </a:tr>
              <a:tr h="188370">
                <a:tc>
                  <a:txBody>
                    <a:bodyPr/>
                    <a:lstStyle/>
                    <a:p>
                      <a:pPr algn="ctr" fontAlgn="t"/>
                      <a:r>
                        <a:rPr lang="lv-LV" sz="1000" u="none" strike="noStrike">
                          <a:effectLst/>
                        </a:rPr>
                        <a:t>LAU</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04512.0002</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Miera ielas pārbūve (turpinājums - aizņēmums)</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90293</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90293</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1584035353"/>
                  </a:ext>
                </a:extLst>
              </a:tr>
              <a:tr h="188370">
                <a:tc>
                  <a:txBody>
                    <a:bodyPr/>
                    <a:lstStyle/>
                    <a:p>
                      <a:pPr algn="ctr" fontAlgn="t"/>
                      <a:r>
                        <a:rPr lang="lv-LV" sz="1000" u="none" strike="noStrike">
                          <a:effectLst/>
                        </a:rPr>
                        <a:t>LIK</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05201</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Līksnas ciema attīrīšanas iekārtu biodīķu tīrīšana</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16930</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16930</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914118376"/>
                  </a:ext>
                </a:extLst>
              </a:tr>
              <a:tr h="800571">
                <a:tc>
                  <a:txBody>
                    <a:bodyPr/>
                    <a:lstStyle/>
                    <a:p>
                      <a:pPr algn="ctr" fontAlgn="t"/>
                      <a:r>
                        <a:rPr lang="lv-LV" sz="1000" u="none" strike="noStrike">
                          <a:effectLst/>
                        </a:rPr>
                        <a:t>NAU</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04512.0002</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Daugavpils novada Naujenes pagasta Lociku ciema Zaļās ielas, Mazās ielas, Gaismas ielas, Mazās Vienības ielas, Bērzu ielas, Īsās ielas, Vienības ielas un stāvlaukumu pārbūve (aizņēmums 434368,94 EUR, pašvaldības finansējums 135245,65 EUR)</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135246</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434369</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569615</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483478445"/>
                  </a:ext>
                </a:extLst>
              </a:tr>
              <a:tr h="320228">
                <a:tc>
                  <a:txBody>
                    <a:bodyPr/>
                    <a:lstStyle/>
                    <a:p>
                      <a:pPr algn="ctr" fontAlgn="t"/>
                      <a:r>
                        <a:rPr lang="lv-LV" sz="1000" u="none" strike="noStrike">
                          <a:effectLst/>
                        </a:rPr>
                        <a:t>NAU</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04512.0002</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Lociku ciema ielu un stāvlaukumu pārbūves darbu autoruzraudzības pakalpojumi</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4828</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4828</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836830272"/>
                  </a:ext>
                </a:extLst>
              </a:tr>
              <a:tr h="320228">
                <a:tc>
                  <a:txBody>
                    <a:bodyPr/>
                    <a:lstStyle/>
                    <a:p>
                      <a:pPr algn="ctr" fontAlgn="t"/>
                      <a:r>
                        <a:rPr lang="lv-LV" sz="1000" u="none" strike="noStrike">
                          <a:effectLst/>
                        </a:rPr>
                        <a:t>NAU</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04512.0002</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Lietus ūdeņu kanālu izbūve no 9  dzīvojamām mājām Lociku ciemā    ( 9x 804.47)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7240</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7240</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2049964429"/>
                  </a:ext>
                </a:extLst>
              </a:tr>
              <a:tr h="320228">
                <a:tc>
                  <a:txBody>
                    <a:bodyPr/>
                    <a:lstStyle/>
                    <a:p>
                      <a:pPr algn="ctr" fontAlgn="t"/>
                      <a:r>
                        <a:rPr lang="lv-LV" sz="1000" u="none" strike="noStrike">
                          <a:effectLst/>
                        </a:rPr>
                        <a:t>SKR</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05201</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Silenes ciems, notekūdeņu attīrīšanas ēka - sūkņa ar pieslēgumiem un pievadiem atjaunošana</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5713</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5713</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1929047351"/>
                  </a:ext>
                </a:extLst>
              </a:tr>
              <a:tr h="320228">
                <a:tc>
                  <a:txBody>
                    <a:bodyPr/>
                    <a:lstStyle/>
                    <a:p>
                      <a:pPr algn="ctr" fontAlgn="t"/>
                      <a:r>
                        <a:rPr lang="lv-LV" sz="1000" u="none" strike="noStrike">
                          <a:effectLst/>
                        </a:rPr>
                        <a:t>VIS</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05603.0002</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Projekta izstrāde sanācijas veikšanai objektam  "mazuta glabātava" Višķu tehnikumā</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40000</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40000</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694171571"/>
                  </a:ext>
                </a:extLst>
              </a:tr>
              <a:tr h="188370">
                <a:tc>
                  <a:txBody>
                    <a:bodyPr/>
                    <a:lstStyle/>
                    <a:p>
                      <a:pPr algn="ctr" fontAlgn="t"/>
                      <a:r>
                        <a:rPr lang="lv-LV" sz="1000" u="none" strike="noStrike" dirty="0">
                          <a:effectLst/>
                        </a:rPr>
                        <a:t>DND</a:t>
                      </a:r>
                      <a:endParaRPr lang="lv-LV" sz="1000" b="0" i="0" u="none" strike="noStrike" dirty="0">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04240.0001</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Lauku attīstības konsultantu darbības nodrošināšana</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16056</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16056</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3669876851"/>
                  </a:ext>
                </a:extLst>
              </a:tr>
              <a:tr h="188370">
                <a:tc>
                  <a:txBody>
                    <a:bodyPr/>
                    <a:lstStyle/>
                    <a:p>
                      <a:pPr algn="ct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1016369058"/>
                  </a:ext>
                </a:extLst>
              </a:tr>
              <a:tr h="188370">
                <a:tc>
                  <a:txBody>
                    <a:bodyPr/>
                    <a:lstStyle/>
                    <a:p>
                      <a:pPr algn="ctr" fontAlgn="t"/>
                      <a:r>
                        <a:rPr lang="lv-LV" sz="1000" u="none" strike="noStrike">
                          <a:effectLst/>
                        </a:rPr>
                        <a:t>KOPĀ</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94682</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140074</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524662</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0</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a:effectLst/>
                        </a:rPr>
                        <a:t>0</a:t>
                      </a:r>
                      <a:endParaRPr lang="lv-LV" sz="1000" b="1" i="0" u="none" strike="noStrike">
                        <a:solidFill>
                          <a:srgbClr val="000000"/>
                        </a:solidFill>
                        <a:effectLst/>
                        <a:latin typeface="Times New Roman" panose="02020603050405020304" pitchFamily="18" charset="0"/>
                      </a:endParaRPr>
                    </a:p>
                  </a:txBody>
                  <a:tcPr marL="9418" marR="9418" marT="9418" marB="0"/>
                </a:tc>
                <a:tc>
                  <a:txBody>
                    <a:bodyPr/>
                    <a:lstStyle/>
                    <a:p>
                      <a:pPr algn="r" fontAlgn="t"/>
                      <a:r>
                        <a:rPr lang="lv-LV" sz="1000" u="none" strike="noStrike" dirty="0">
                          <a:effectLst/>
                        </a:rPr>
                        <a:t>759418</a:t>
                      </a:r>
                      <a:endParaRPr lang="lv-LV" sz="1000" b="1" i="0" u="none" strike="noStrike" dirty="0">
                        <a:solidFill>
                          <a:srgbClr val="000000"/>
                        </a:solidFill>
                        <a:effectLst/>
                        <a:latin typeface="Times New Roman" panose="02020603050405020304" pitchFamily="18" charset="0"/>
                      </a:endParaRPr>
                    </a:p>
                  </a:txBody>
                  <a:tcPr marL="9418" marR="9418" marT="9418" marB="0"/>
                </a:tc>
                <a:extLst>
                  <a:ext uri="{0D108BD9-81ED-4DB2-BD59-A6C34878D82A}">
                    <a16:rowId xmlns="" xmlns:a16="http://schemas.microsoft.com/office/drawing/2014/main" val="2162116680"/>
                  </a:ext>
                </a:extLst>
              </a:tr>
            </a:tbl>
          </a:graphicData>
        </a:graphic>
      </p:graphicFrame>
    </p:spTree>
    <p:extLst>
      <p:ext uri="{BB962C8B-B14F-4D97-AF65-F5344CB8AC3E}">
        <p14:creationId xmlns:p14="http://schemas.microsoft.com/office/powerpoint/2010/main" val="406273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Pamatbudžeta ieņēmumu dinamika</a:t>
            </a:r>
            <a:br>
              <a:rPr lang="lv-LV" dirty="0"/>
            </a:br>
            <a:r>
              <a:rPr lang="lv-LV" sz="1800" dirty="0"/>
              <a:t>(EUR, 2013.-2016.g. – izpilde, 2017.g. – plāns)</a:t>
            </a:r>
            <a:endParaRPr lang="lv-LV" dirty="0"/>
          </a:p>
        </p:txBody>
      </p:sp>
      <p:graphicFrame>
        <p:nvGraphicFramePr>
          <p:cNvPr id="8" name="Content Placeholder 7">
            <a:extLst>
              <a:ext uri="{FF2B5EF4-FFF2-40B4-BE49-F238E27FC236}">
                <a16:creationId xmlns="" xmlns:a16="http://schemas.microsoft.com/office/drawing/2014/main" id="{00000000-0008-0000-0100-000002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925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93" y="695325"/>
            <a:ext cx="6010275" cy="5467350"/>
          </a:xfrm>
          <a:prstGeom prst="rect">
            <a:avLst/>
          </a:prstGeom>
        </p:spPr>
      </p:pic>
      <p:pic>
        <p:nvPicPr>
          <p:cNvPr id="3" name="Picture 2"/>
          <p:cNvPicPr>
            <a:picLocks noChangeAspect="1"/>
          </p:cNvPicPr>
          <p:nvPr/>
        </p:nvPicPr>
        <p:blipFill>
          <a:blip r:embed="rId3"/>
          <a:stretch>
            <a:fillRect/>
          </a:stretch>
        </p:blipFill>
        <p:spPr>
          <a:xfrm>
            <a:off x="6104031" y="695325"/>
            <a:ext cx="6010275" cy="5467350"/>
          </a:xfrm>
          <a:prstGeom prst="rect">
            <a:avLst/>
          </a:prstGeom>
        </p:spPr>
      </p:pic>
    </p:spTree>
    <p:extLst>
      <p:ext uri="{BB962C8B-B14F-4D97-AF65-F5344CB8AC3E}">
        <p14:creationId xmlns:p14="http://schemas.microsoft.com/office/powerpoint/2010/main" val="1960507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Īpašumu apsaimniekošana</a:t>
            </a:r>
          </a:p>
        </p:txBody>
      </p:sp>
      <p:sp>
        <p:nvSpPr>
          <p:cNvPr id="5" name="Text Placeholder 4"/>
          <p:cNvSpPr>
            <a:spLocks noGrp="1"/>
          </p:cNvSpPr>
          <p:nvPr>
            <p:ph type="body" idx="1"/>
          </p:nvPr>
        </p:nvSpPr>
        <p:spPr/>
        <p:txBody>
          <a:bodyPr/>
          <a:lstStyle/>
          <a:p>
            <a:endParaRPr lang="lv-LV"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289692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t>Īpašumu apsaimniekošanas</a:t>
            </a:r>
            <a:r>
              <a:rPr lang="lv-LV" dirty="0">
                <a:solidFill>
                  <a:prstClr val="black"/>
                </a:solidFill>
              </a:rPr>
              <a:t> 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sz="half" idx="1"/>
          </p:nvPr>
        </p:nvPicPr>
        <p:blipFill>
          <a:blip r:embed="rId2"/>
          <a:stretch>
            <a:fillRect/>
          </a:stretch>
        </p:blipFill>
        <p:spPr>
          <a:xfrm>
            <a:off x="0" y="2135830"/>
            <a:ext cx="6840000" cy="3890416"/>
          </a:xfrm>
          <a:prstGeom prst="rect">
            <a:avLst/>
          </a:prstGeom>
        </p:spPr>
      </p:pic>
      <p:pic>
        <p:nvPicPr>
          <p:cNvPr id="6" name="Content Placeholder 5"/>
          <p:cNvPicPr>
            <a:picLocks noGrp="1" noChangeAspect="1"/>
          </p:cNvPicPr>
          <p:nvPr>
            <p:ph sz="half" idx="2"/>
          </p:nvPr>
        </p:nvPicPr>
        <p:blipFill>
          <a:blip r:embed="rId3"/>
          <a:stretch>
            <a:fillRect/>
          </a:stretch>
        </p:blipFill>
        <p:spPr>
          <a:xfrm>
            <a:off x="6172200" y="2523563"/>
            <a:ext cx="5181600" cy="2955462"/>
          </a:xfrm>
          <a:prstGeom prst="rect">
            <a:avLst/>
          </a:prstGeom>
        </p:spPr>
      </p:pic>
    </p:spTree>
    <p:extLst>
      <p:ext uri="{BB962C8B-B14F-4D97-AF65-F5344CB8AC3E}">
        <p14:creationId xmlns:p14="http://schemas.microsoft.com/office/powerpoint/2010/main" val="691272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t>Īpašumu apsaimniekošanas</a:t>
            </a:r>
            <a:r>
              <a:rPr lang="lv-LV" dirty="0">
                <a:solidFill>
                  <a:prstClr val="black"/>
                </a:solidFill>
              </a:rPr>
              <a:t> 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idx="1"/>
          </p:nvPr>
        </p:nvPicPr>
        <p:blipFill>
          <a:blip r:embed="rId2"/>
          <a:stretch>
            <a:fillRect/>
          </a:stretch>
        </p:blipFill>
        <p:spPr>
          <a:xfrm>
            <a:off x="2359208" y="1825625"/>
            <a:ext cx="7473583" cy="4351338"/>
          </a:xfrm>
          <a:prstGeom prst="rect">
            <a:avLst/>
          </a:prstGeom>
        </p:spPr>
      </p:pic>
    </p:spTree>
    <p:extLst>
      <p:ext uri="{BB962C8B-B14F-4D97-AF65-F5344CB8AC3E}">
        <p14:creationId xmlns:p14="http://schemas.microsoft.com/office/powerpoint/2010/main" val="122472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(Īpašumu apsaimniekošana) </a:t>
            </a:r>
            <a:br>
              <a:rPr lang="lv-LV" sz="1800" dirty="0"/>
            </a:br>
            <a:r>
              <a:rPr lang="lv-LV" sz="1800" dirty="0"/>
              <a:t>1/3</a:t>
            </a:r>
            <a:endParaRPr lang="lv-LV"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48719914"/>
              </p:ext>
            </p:extLst>
          </p:nvPr>
        </p:nvGraphicFramePr>
        <p:xfrm>
          <a:off x="1993901" y="2153444"/>
          <a:ext cx="8204198" cy="3581400"/>
        </p:xfrm>
        <a:graphic>
          <a:graphicData uri="http://schemas.openxmlformats.org/drawingml/2006/table">
            <a:tbl>
              <a:tblPr>
                <a:tableStyleId>{5940675A-B579-460E-94D1-54222C63F5DA}</a:tableStyleId>
              </a:tblPr>
              <a:tblGrid>
                <a:gridCol w="446638">
                  <a:extLst>
                    <a:ext uri="{9D8B030D-6E8A-4147-A177-3AD203B41FA5}">
                      <a16:colId xmlns="" xmlns:a16="http://schemas.microsoft.com/office/drawing/2014/main" val="123423298"/>
                    </a:ext>
                  </a:extLst>
                </a:gridCol>
                <a:gridCol w="684211">
                  <a:extLst>
                    <a:ext uri="{9D8B030D-6E8A-4147-A177-3AD203B41FA5}">
                      <a16:colId xmlns="" xmlns:a16="http://schemas.microsoft.com/office/drawing/2014/main" val="3201795556"/>
                    </a:ext>
                  </a:extLst>
                </a:gridCol>
                <a:gridCol w="2952245">
                  <a:extLst>
                    <a:ext uri="{9D8B030D-6E8A-4147-A177-3AD203B41FA5}">
                      <a16:colId xmlns="" xmlns:a16="http://schemas.microsoft.com/office/drawing/2014/main" val="3706193861"/>
                    </a:ext>
                  </a:extLst>
                </a:gridCol>
                <a:gridCol w="747564">
                  <a:extLst>
                    <a:ext uri="{9D8B030D-6E8A-4147-A177-3AD203B41FA5}">
                      <a16:colId xmlns="" xmlns:a16="http://schemas.microsoft.com/office/drawing/2014/main" val="1750990760"/>
                    </a:ext>
                  </a:extLst>
                </a:gridCol>
                <a:gridCol w="674708">
                  <a:extLst>
                    <a:ext uri="{9D8B030D-6E8A-4147-A177-3AD203B41FA5}">
                      <a16:colId xmlns="" xmlns:a16="http://schemas.microsoft.com/office/drawing/2014/main" val="4276921322"/>
                    </a:ext>
                  </a:extLst>
                </a:gridCol>
                <a:gridCol w="674708">
                  <a:extLst>
                    <a:ext uri="{9D8B030D-6E8A-4147-A177-3AD203B41FA5}">
                      <a16:colId xmlns="" xmlns:a16="http://schemas.microsoft.com/office/drawing/2014/main" val="3495802709"/>
                    </a:ext>
                  </a:extLst>
                </a:gridCol>
                <a:gridCol w="674708">
                  <a:extLst>
                    <a:ext uri="{9D8B030D-6E8A-4147-A177-3AD203B41FA5}">
                      <a16:colId xmlns="" xmlns:a16="http://schemas.microsoft.com/office/drawing/2014/main" val="2408284638"/>
                    </a:ext>
                  </a:extLst>
                </a:gridCol>
                <a:gridCol w="674708">
                  <a:extLst>
                    <a:ext uri="{9D8B030D-6E8A-4147-A177-3AD203B41FA5}">
                      <a16:colId xmlns="" xmlns:a16="http://schemas.microsoft.com/office/drawing/2014/main" val="2151572348"/>
                    </a:ext>
                  </a:extLst>
                </a:gridCol>
                <a:gridCol w="674708">
                  <a:extLst>
                    <a:ext uri="{9D8B030D-6E8A-4147-A177-3AD203B41FA5}">
                      <a16:colId xmlns="" xmlns:a16="http://schemas.microsoft.com/office/drawing/2014/main" val="1768184849"/>
                    </a:ext>
                  </a:extLst>
                </a:gridCol>
              </a:tblGrid>
              <a:tr h="1152525">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 xmlns:a16="http://schemas.microsoft.com/office/drawing/2014/main" val="3442876550"/>
                  </a:ext>
                </a:extLst>
              </a:tr>
              <a:tr h="323850">
                <a:tc>
                  <a:txBody>
                    <a:bodyPr/>
                    <a:lstStyle/>
                    <a:p>
                      <a:pPr algn="ctr" fontAlgn="t"/>
                      <a:r>
                        <a:rPr lang="lv-LV" sz="1000" u="none" strike="noStrike">
                          <a:effectLst/>
                        </a:rPr>
                        <a:t>AMB</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06605.0003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Ambeļu pagasta pārvaldes administrācijas ēkas pieguļošās teritorijas labiekārtošana- pagalma bruģa maiņa</a:t>
                      </a:r>
                      <a:endParaRPr lang="pt-BR"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7769</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7769</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855138402"/>
                  </a:ext>
                </a:extLst>
              </a:tr>
              <a:tr h="485775">
                <a:tc>
                  <a:txBody>
                    <a:bodyPr/>
                    <a:lstStyle/>
                    <a:p>
                      <a:pPr algn="ctr" fontAlgn="t"/>
                      <a:r>
                        <a:rPr lang="lv-LV" sz="1000" u="none" strike="noStrike">
                          <a:effectLst/>
                        </a:rPr>
                        <a:t>DEM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06301.0001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Dzeramā ūdens analīzes no pagasta iedzīvotāju ūdens akām 1km rādiusā no izgāztuves (6 akas x 115.00EUR = 690.00EUR)</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690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 </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690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699709977"/>
                  </a:ext>
                </a:extLst>
              </a:tr>
              <a:tr h="190500">
                <a:tc>
                  <a:txBody>
                    <a:bodyPr/>
                    <a:lstStyle/>
                    <a:p>
                      <a:pPr algn="ctr" fontAlgn="t"/>
                      <a:r>
                        <a:rPr lang="lv-LV" sz="1000" u="none" strike="noStrike">
                          <a:effectLst/>
                        </a:rPr>
                        <a:t>DEM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06301.0001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Artēziskā urbuma sūknis Demenes ciemam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1860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 </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1860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1550347690"/>
                  </a:ext>
                </a:extLst>
              </a:tr>
              <a:tr h="323850">
                <a:tc>
                  <a:txBody>
                    <a:bodyPr/>
                    <a:lstStyle/>
                    <a:p>
                      <a:pPr algn="ctr" fontAlgn="t"/>
                      <a:r>
                        <a:rPr lang="lv-LV" sz="1000" u="none" strike="noStrike">
                          <a:effectLst/>
                        </a:rPr>
                        <a:t>KLK</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06401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Ielu apgaismojuma infrastruktūras rekonstrukcijas pabeigšana Randenē</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9426</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9426</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566350499"/>
                  </a:ext>
                </a:extLst>
              </a:tr>
              <a:tr h="190500">
                <a:tc>
                  <a:txBody>
                    <a:bodyPr/>
                    <a:lstStyle/>
                    <a:p>
                      <a:pPr algn="ctr" fontAlgn="t"/>
                      <a:r>
                        <a:rPr lang="lv-LV" sz="1000" u="none" strike="noStrike">
                          <a:effectLst/>
                        </a:rPr>
                        <a:t>KLK</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Pašvaldības neizīrētā dzīvokļa Kalkūnes pagastā,  Kalkūnes iela 16-58 atjaunošana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4093</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2140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843218212"/>
                  </a:ext>
                </a:extLst>
              </a:tr>
              <a:tr h="647700">
                <a:tc>
                  <a:txBody>
                    <a:bodyPr/>
                    <a:lstStyle/>
                    <a:p>
                      <a:pPr algn="ctr" fontAlgn="t"/>
                      <a:r>
                        <a:rPr lang="lv-LV" sz="1000" u="none" strike="noStrike">
                          <a:effectLst/>
                        </a:rPr>
                        <a:t>KLP</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06601.2</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Kalupes pagasta Baltaču kapsētas kapličas būvniecība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12180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72180</a:t>
                      </a:r>
                      <a:endParaRPr lang="lv-LV" sz="10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453430635"/>
                  </a:ext>
                </a:extLst>
              </a:tr>
            </a:tbl>
          </a:graphicData>
        </a:graphic>
      </p:graphicFrame>
    </p:spTree>
    <p:extLst>
      <p:ext uri="{BB962C8B-B14F-4D97-AF65-F5344CB8AC3E}">
        <p14:creationId xmlns:p14="http://schemas.microsoft.com/office/powerpoint/2010/main" val="4108148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(Īpašumu apsaimniekošana) </a:t>
            </a:r>
            <a:br>
              <a:rPr lang="lv-LV" sz="1800" dirty="0"/>
            </a:br>
            <a:r>
              <a:rPr lang="lv-LV" sz="1800" dirty="0"/>
              <a:t>2/3</a:t>
            </a:r>
            <a:endParaRPr lang="lv-LV"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0670313"/>
              </p:ext>
            </p:extLst>
          </p:nvPr>
        </p:nvGraphicFramePr>
        <p:xfrm>
          <a:off x="1993901" y="2505869"/>
          <a:ext cx="8204198" cy="3371850"/>
        </p:xfrm>
        <a:graphic>
          <a:graphicData uri="http://schemas.openxmlformats.org/drawingml/2006/table">
            <a:tbl>
              <a:tblPr>
                <a:tableStyleId>{5940675A-B579-460E-94D1-54222C63F5DA}</a:tableStyleId>
              </a:tblPr>
              <a:tblGrid>
                <a:gridCol w="446638">
                  <a:extLst>
                    <a:ext uri="{9D8B030D-6E8A-4147-A177-3AD203B41FA5}">
                      <a16:colId xmlns="" xmlns:a16="http://schemas.microsoft.com/office/drawing/2014/main" val="4161920969"/>
                    </a:ext>
                  </a:extLst>
                </a:gridCol>
                <a:gridCol w="684211">
                  <a:extLst>
                    <a:ext uri="{9D8B030D-6E8A-4147-A177-3AD203B41FA5}">
                      <a16:colId xmlns="" xmlns:a16="http://schemas.microsoft.com/office/drawing/2014/main" val="3237300479"/>
                    </a:ext>
                  </a:extLst>
                </a:gridCol>
                <a:gridCol w="2952245">
                  <a:extLst>
                    <a:ext uri="{9D8B030D-6E8A-4147-A177-3AD203B41FA5}">
                      <a16:colId xmlns="" xmlns:a16="http://schemas.microsoft.com/office/drawing/2014/main" val="2301683262"/>
                    </a:ext>
                  </a:extLst>
                </a:gridCol>
                <a:gridCol w="747564">
                  <a:extLst>
                    <a:ext uri="{9D8B030D-6E8A-4147-A177-3AD203B41FA5}">
                      <a16:colId xmlns="" xmlns:a16="http://schemas.microsoft.com/office/drawing/2014/main" val="3083903307"/>
                    </a:ext>
                  </a:extLst>
                </a:gridCol>
                <a:gridCol w="674708">
                  <a:extLst>
                    <a:ext uri="{9D8B030D-6E8A-4147-A177-3AD203B41FA5}">
                      <a16:colId xmlns="" xmlns:a16="http://schemas.microsoft.com/office/drawing/2014/main" val="649166592"/>
                    </a:ext>
                  </a:extLst>
                </a:gridCol>
                <a:gridCol w="674708">
                  <a:extLst>
                    <a:ext uri="{9D8B030D-6E8A-4147-A177-3AD203B41FA5}">
                      <a16:colId xmlns="" xmlns:a16="http://schemas.microsoft.com/office/drawing/2014/main" val="2233772688"/>
                    </a:ext>
                  </a:extLst>
                </a:gridCol>
                <a:gridCol w="674708">
                  <a:extLst>
                    <a:ext uri="{9D8B030D-6E8A-4147-A177-3AD203B41FA5}">
                      <a16:colId xmlns="" xmlns:a16="http://schemas.microsoft.com/office/drawing/2014/main" val="1333736720"/>
                    </a:ext>
                  </a:extLst>
                </a:gridCol>
                <a:gridCol w="674708">
                  <a:extLst>
                    <a:ext uri="{9D8B030D-6E8A-4147-A177-3AD203B41FA5}">
                      <a16:colId xmlns="" xmlns:a16="http://schemas.microsoft.com/office/drawing/2014/main" val="29987879"/>
                    </a:ext>
                  </a:extLst>
                </a:gridCol>
                <a:gridCol w="674708">
                  <a:extLst>
                    <a:ext uri="{9D8B030D-6E8A-4147-A177-3AD203B41FA5}">
                      <a16:colId xmlns="" xmlns:a16="http://schemas.microsoft.com/office/drawing/2014/main" val="2527072193"/>
                    </a:ext>
                  </a:extLst>
                </a:gridCol>
              </a:tblGrid>
              <a:tr h="1152525">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 xmlns:a16="http://schemas.microsoft.com/office/drawing/2014/main" val="466216927"/>
                  </a:ext>
                </a:extLst>
              </a:tr>
              <a:tr h="323850">
                <a:tc>
                  <a:txBody>
                    <a:bodyPr/>
                    <a:lstStyle/>
                    <a:p>
                      <a:pPr algn="ctr" fontAlgn="t"/>
                      <a:r>
                        <a:rPr lang="lv-LV" sz="1000" u="none" strike="noStrike">
                          <a:effectLst/>
                        </a:rPr>
                        <a:t>LAU</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06301.0001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err="1">
                          <a:effectLst/>
                        </a:rPr>
                        <a:t>Mirnija</a:t>
                      </a:r>
                      <a:r>
                        <a:rPr lang="lv-LV" sz="1000" u="none" strike="noStrike" dirty="0">
                          <a:effectLst/>
                        </a:rPr>
                        <a:t> ciema centralizētās sistēmas ūdensvada pārbūve-jaunu atdzelžošanas iekrātu uzstādīšana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46771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46771</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1703709597"/>
                  </a:ext>
                </a:extLst>
              </a:tr>
              <a:tr h="190500">
                <a:tc>
                  <a:txBody>
                    <a:bodyPr/>
                    <a:lstStyle/>
                    <a:p>
                      <a:pPr algn="ctr" fontAlgn="t"/>
                      <a:r>
                        <a:rPr lang="lv-LV" sz="1000" u="none" strike="noStrike">
                          <a:effectLst/>
                        </a:rPr>
                        <a:t>MED</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06605.0003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pl-PL" sz="1000" u="none" strike="noStrike" dirty="0">
                          <a:effectLst/>
                        </a:rPr>
                        <a:t>Medumu pagasta pārvaldes funkciju izpildei nepiecišamā tehniskā aprīkojuma iegāde -Sniega lāpsta 2,6m MTZ traktoram</a:t>
                      </a:r>
                      <a:endParaRPr lang="pl-PL"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2550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2550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95654368"/>
                  </a:ext>
                </a:extLst>
              </a:tr>
              <a:tr h="323850">
                <a:tc>
                  <a:txBody>
                    <a:bodyPr/>
                    <a:lstStyle/>
                    <a:p>
                      <a:pPr algn="ctr" fontAlgn="t"/>
                      <a:r>
                        <a:rPr lang="lv-LV" sz="1000" u="none" strike="noStrike">
                          <a:effectLst/>
                        </a:rPr>
                        <a:t>NAU</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06102</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Primārās veselības aprūpes telpu vienkāršota atjaunošana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28168</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28168</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4278921582"/>
                  </a:ext>
                </a:extLst>
              </a:tr>
              <a:tr h="302373">
                <a:tc>
                  <a:txBody>
                    <a:bodyPr/>
                    <a:lstStyle/>
                    <a:p>
                      <a:pPr algn="ctr" fontAlgn="t"/>
                      <a:r>
                        <a:rPr lang="lv-LV" sz="1000" u="none" strike="noStrike">
                          <a:effectLst/>
                        </a:rPr>
                        <a:t>NAU</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Pašvaldības neizīrēto dzīvokļu atjaunošana Naujenes pagastā (6 dzīvokļi)</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14200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14200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38926674"/>
                  </a:ext>
                </a:extLst>
              </a:tr>
              <a:tr h="323850">
                <a:tc>
                  <a:txBody>
                    <a:bodyPr/>
                    <a:lstStyle/>
                    <a:p>
                      <a:pPr algn="ctr" fontAlgn="t"/>
                      <a:r>
                        <a:rPr lang="lv-LV" sz="1000" u="none" strike="noStrike">
                          <a:effectLst/>
                        </a:rPr>
                        <a:t>NIC</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06301.0001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Nīcgales ciema ūdensapgādes sistēmas rekonstrukcija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53000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53000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81425348"/>
                  </a:ext>
                </a:extLst>
              </a:tr>
              <a:tr h="188617">
                <a:tc>
                  <a:txBody>
                    <a:bodyPr/>
                    <a:lstStyle/>
                    <a:p>
                      <a:pPr algn="ctr" fontAlgn="t"/>
                      <a:r>
                        <a:rPr lang="lv-LV" sz="1000" u="none" strike="noStrike">
                          <a:effectLst/>
                        </a:rPr>
                        <a:t>SAL</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Pašvaldības dzīvojamās mājas  "Turaidas", Salienas pagasts atjaunošana-drenāžas atjaunošana, gruntsūdeņu un virszemes ūdeņu novadīšanai </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10000</a:t>
                      </a:r>
                      <a:endParaRPr lang="lv-LV" sz="10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863113055"/>
                  </a:ext>
                </a:extLst>
              </a:tr>
            </a:tbl>
          </a:graphicData>
        </a:graphic>
      </p:graphicFrame>
    </p:spTree>
    <p:extLst>
      <p:ext uri="{BB962C8B-B14F-4D97-AF65-F5344CB8AC3E}">
        <p14:creationId xmlns:p14="http://schemas.microsoft.com/office/powerpoint/2010/main" val="4107774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(Īpašumu apsaimniekošana) </a:t>
            </a:r>
            <a:br>
              <a:rPr lang="lv-LV" sz="1800" dirty="0"/>
            </a:br>
            <a:r>
              <a:rPr lang="lv-LV" sz="1800" dirty="0"/>
              <a:t>3/3</a:t>
            </a:r>
            <a:endParaRPr lang="lv-LV"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53941344"/>
              </p:ext>
            </p:extLst>
          </p:nvPr>
        </p:nvGraphicFramePr>
        <p:xfrm>
          <a:off x="1993901" y="2124869"/>
          <a:ext cx="8204198" cy="4000500"/>
        </p:xfrm>
        <a:graphic>
          <a:graphicData uri="http://schemas.openxmlformats.org/drawingml/2006/table">
            <a:tbl>
              <a:tblPr>
                <a:tableStyleId>{5940675A-B579-460E-94D1-54222C63F5DA}</a:tableStyleId>
              </a:tblPr>
              <a:tblGrid>
                <a:gridCol w="446638">
                  <a:extLst>
                    <a:ext uri="{9D8B030D-6E8A-4147-A177-3AD203B41FA5}">
                      <a16:colId xmlns="" xmlns:a16="http://schemas.microsoft.com/office/drawing/2014/main" val="3162288766"/>
                    </a:ext>
                  </a:extLst>
                </a:gridCol>
                <a:gridCol w="684211">
                  <a:extLst>
                    <a:ext uri="{9D8B030D-6E8A-4147-A177-3AD203B41FA5}">
                      <a16:colId xmlns="" xmlns:a16="http://schemas.microsoft.com/office/drawing/2014/main" val="4270834679"/>
                    </a:ext>
                  </a:extLst>
                </a:gridCol>
                <a:gridCol w="2952245">
                  <a:extLst>
                    <a:ext uri="{9D8B030D-6E8A-4147-A177-3AD203B41FA5}">
                      <a16:colId xmlns="" xmlns:a16="http://schemas.microsoft.com/office/drawing/2014/main" val="2418319884"/>
                    </a:ext>
                  </a:extLst>
                </a:gridCol>
                <a:gridCol w="747564">
                  <a:extLst>
                    <a:ext uri="{9D8B030D-6E8A-4147-A177-3AD203B41FA5}">
                      <a16:colId xmlns="" xmlns:a16="http://schemas.microsoft.com/office/drawing/2014/main" val="905338966"/>
                    </a:ext>
                  </a:extLst>
                </a:gridCol>
                <a:gridCol w="674708">
                  <a:extLst>
                    <a:ext uri="{9D8B030D-6E8A-4147-A177-3AD203B41FA5}">
                      <a16:colId xmlns="" xmlns:a16="http://schemas.microsoft.com/office/drawing/2014/main" val="2148227644"/>
                    </a:ext>
                  </a:extLst>
                </a:gridCol>
                <a:gridCol w="674708">
                  <a:extLst>
                    <a:ext uri="{9D8B030D-6E8A-4147-A177-3AD203B41FA5}">
                      <a16:colId xmlns="" xmlns:a16="http://schemas.microsoft.com/office/drawing/2014/main" val="3466814200"/>
                    </a:ext>
                  </a:extLst>
                </a:gridCol>
                <a:gridCol w="674708">
                  <a:extLst>
                    <a:ext uri="{9D8B030D-6E8A-4147-A177-3AD203B41FA5}">
                      <a16:colId xmlns="" xmlns:a16="http://schemas.microsoft.com/office/drawing/2014/main" val="3879649670"/>
                    </a:ext>
                  </a:extLst>
                </a:gridCol>
                <a:gridCol w="674708">
                  <a:extLst>
                    <a:ext uri="{9D8B030D-6E8A-4147-A177-3AD203B41FA5}">
                      <a16:colId xmlns="" xmlns:a16="http://schemas.microsoft.com/office/drawing/2014/main" val="1410554435"/>
                    </a:ext>
                  </a:extLst>
                </a:gridCol>
                <a:gridCol w="674708">
                  <a:extLst>
                    <a:ext uri="{9D8B030D-6E8A-4147-A177-3AD203B41FA5}">
                      <a16:colId xmlns="" xmlns:a16="http://schemas.microsoft.com/office/drawing/2014/main" val="2334256614"/>
                    </a:ext>
                  </a:extLst>
                </a:gridCol>
              </a:tblGrid>
              <a:tr h="1152525">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 xmlns:a16="http://schemas.microsoft.com/office/drawing/2014/main" val="726808645"/>
                  </a:ext>
                </a:extLst>
              </a:tr>
              <a:tr h="1133475">
                <a:tc>
                  <a:txBody>
                    <a:bodyPr/>
                    <a:lstStyle/>
                    <a:p>
                      <a:pPr algn="ctr" fontAlgn="t"/>
                      <a:r>
                        <a:rPr lang="lv-LV" sz="1000" u="none" strike="noStrike">
                          <a:effectLst/>
                        </a:rPr>
                        <a:t>SKR</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Pašvaldības neizīrētā dzīvokļa Nr.8, Skaista iela 12, Silenes ciems atjaunošana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5835</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5835</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817111441"/>
                  </a:ext>
                </a:extLst>
              </a:tr>
              <a:tr h="323850">
                <a:tc>
                  <a:txBody>
                    <a:bodyPr/>
                    <a:lstStyle/>
                    <a:p>
                      <a:pPr algn="ctr" fontAlgn="t"/>
                      <a:r>
                        <a:rPr lang="lv-LV" sz="1000" u="none" strike="noStrike">
                          <a:effectLst/>
                        </a:rPr>
                        <a:t>SVE</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06610.01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Sventes ciema komunālā dienesta, kantora ēkas un  ciema pirts energoefektivitātes uzlabošana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18614</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18614</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1823007940"/>
                  </a:ext>
                </a:extLst>
              </a:tr>
              <a:tr h="190500">
                <a:tc>
                  <a:txBody>
                    <a:bodyPr/>
                    <a:lstStyle/>
                    <a:p>
                      <a:pPr algn="ctr" fontAlgn="t"/>
                      <a:r>
                        <a:rPr lang="lv-LV" sz="1000" u="none" strike="noStrike">
                          <a:effectLst/>
                        </a:rPr>
                        <a:t>SVE</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06610.01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Mēbeļu izgatavošana Sventes ciema pirtij</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2754</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2754</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4293264828"/>
                  </a:ext>
                </a:extLst>
              </a:tr>
              <a:tr h="190500">
                <a:tc>
                  <a:txBody>
                    <a:bodyPr/>
                    <a:lstStyle/>
                    <a:p>
                      <a:pPr algn="ctr" fontAlgn="t"/>
                      <a:r>
                        <a:rPr lang="lv-LV" sz="1000" u="none" strike="noStrike">
                          <a:effectLst/>
                        </a:rPr>
                        <a:t>TAB</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Pašvaldības neizīrētā dzīvokļa Tabores pagastā, </a:t>
                      </a:r>
                      <a:r>
                        <a:rPr lang="lv-LV" sz="1000" u="none" strike="noStrike" dirty="0" err="1">
                          <a:effectLst/>
                        </a:rPr>
                        <a:t>Cibuļovka</a:t>
                      </a:r>
                      <a:r>
                        <a:rPr lang="lv-LV" sz="1000" u="none" strike="noStrike" dirty="0">
                          <a:effectLst/>
                        </a:rPr>
                        <a:t> 4-11 atjaunošana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8345</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8345</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615658540"/>
                  </a:ext>
                </a:extLst>
              </a:tr>
              <a:tr h="190500">
                <a:tc>
                  <a:txBody>
                    <a:bodyPr/>
                    <a:lstStyle/>
                    <a:p>
                      <a:pPr algn="ctr" fontAlgn="t"/>
                      <a:r>
                        <a:rPr lang="lv-LV" sz="1000" u="none" strike="noStrike">
                          <a:effectLst/>
                        </a:rPr>
                        <a:t>VAB</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06301.0001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pt-BR" sz="1000" u="none" strike="noStrike" dirty="0">
                          <a:effectLst/>
                        </a:rPr>
                        <a:t>Vaboles pagasta Atdzelžošanas stacijas remonts</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2820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2820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791127433"/>
                  </a:ext>
                </a:extLst>
              </a:tr>
              <a:tr h="190500">
                <a:tc>
                  <a:txBody>
                    <a:bodyPr/>
                    <a:lstStyle/>
                    <a:p>
                      <a:pPr algn="ctr" fontAlgn="t"/>
                      <a:r>
                        <a:rPr lang="lv-LV" sz="1000" u="none" strike="noStrike">
                          <a:effectLst/>
                        </a:rPr>
                        <a:t>VPA</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06103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Pašvaldības neizīrētā dzīvokļa, dzīvokļa "1" -7, Višķu tehnikums atjaunošana</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3300</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3300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4207306722"/>
                  </a:ext>
                </a:extLst>
              </a:tr>
              <a:tr h="190500">
                <a:tc>
                  <a:txBody>
                    <a:bodyPr/>
                    <a:lstStyle/>
                    <a:p>
                      <a:pPr algn="ct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521253673"/>
                  </a:ext>
                </a:extLst>
              </a:tr>
              <a:tr h="190500">
                <a:tc>
                  <a:txBody>
                    <a:bodyPr/>
                    <a:lstStyle/>
                    <a:p>
                      <a:pPr algn="ctr" fontAlgn="t"/>
                      <a:r>
                        <a:rPr lang="lv-LV" sz="1000" u="none" strike="noStrike">
                          <a:effectLst/>
                        </a:rPr>
                        <a:t>KOPĀ</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b="0" i="0" u="none" strike="noStrike" dirty="0">
                          <a:solidFill>
                            <a:srgbClr val="000000"/>
                          </a:solidFill>
                          <a:effectLst/>
                          <a:latin typeface="+mn-lt"/>
                        </a:rPr>
                        <a:t>220195</a:t>
                      </a:r>
                    </a:p>
                  </a:txBody>
                  <a:tcPr marL="9525" marR="9525" marT="9525" marB="0"/>
                </a:tc>
                <a:tc>
                  <a:txBody>
                    <a:bodyPr/>
                    <a:lstStyle/>
                    <a:p>
                      <a:pPr algn="r" fontAlgn="t"/>
                      <a:r>
                        <a:rPr lang="lv-LV" sz="1000" b="0" i="0" u="none" strike="noStrike" dirty="0">
                          <a:solidFill>
                            <a:srgbClr val="000000"/>
                          </a:solidFill>
                          <a:effectLst/>
                          <a:latin typeface="+mn-lt"/>
                        </a:rPr>
                        <a:t>60000</a:t>
                      </a:r>
                    </a:p>
                  </a:txBody>
                  <a:tcPr marL="9525" marR="9525" marT="9525" marB="0"/>
                </a:tc>
                <a:tc>
                  <a:txBody>
                    <a:bodyPr/>
                    <a:lstStyle/>
                    <a:p>
                      <a:pPr algn="r" fontAlgn="t"/>
                      <a:r>
                        <a:rPr lang="lv-LV" sz="1000" b="0" i="0" u="none" strike="noStrike" dirty="0">
                          <a:solidFill>
                            <a:srgbClr val="000000"/>
                          </a:solidFill>
                          <a:effectLst/>
                          <a:latin typeface="+mn-lt"/>
                        </a:rPr>
                        <a:t>0</a:t>
                      </a:r>
                    </a:p>
                  </a:txBody>
                  <a:tcPr marL="9525" marR="9525" marT="9525" marB="0"/>
                </a:tc>
                <a:tc>
                  <a:txBody>
                    <a:bodyPr/>
                    <a:lstStyle/>
                    <a:p>
                      <a:pPr algn="r" fontAlgn="t"/>
                      <a:r>
                        <a:rPr lang="lv-LV" sz="1000" b="0" i="0" u="none" strike="noStrike" dirty="0">
                          <a:solidFill>
                            <a:srgbClr val="000000"/>
                          </a:solidFill>
                          <a:effectLst/>
                          <a:latin typeface="+mn-lt"/>
                        </a:rPr>
                        <a:t>0</a:t>
                      </a:r>
                    </a:p>
                  </a:txBody>
                  <a:tcPr marL="9525" marR="9525" marT="9525" marB="0"/>
                </a:tc>
                <a:tc>
                  <a:txBody>
                    <a:bodyPr/>
                    <a:lstStyle/>
                    <a:p>
                      <a:pPr algn="r" fontAlgn="t"/>
                      <a:r>
                        <a:rPr lang="lv-LV" sz="1000" b="0" i="0" u="none" strike="noStrike" dirty="0">
                          <a:solidFill>
                            <a:srgbClr val="000000"/>
                          </a:solidFill>
                          <a:effectLst/>
                          <a:latin typeface="+mn-lt"/>
                        </a:rPr>
                        <a:t>12180</a:t>
                      </a:r>
                    </a:p>
                  </a:txBody>
                  <a:tcPr marL="9525" marR="9525" marT="9525" marB="0"/>
                </a:tc>
                <a:tc>
                  <a:txBody>
                    <a:bodyPr/>
                    <a:lstStyle/>
                    <a:p>
                      <a:pPr algn="r" fontAlgn="t"/>
                      <a:r>
                        <a:rPr lang="lv-LV" sz="1000" b="0" i="0" u="none" strike="noStrike" dirty="0">
                          <a:solidFill>
                            <a:srgbClr val="000000"/>
                          </a:solidFill>
                          <a:effectLst/>
                          <a:latin typeface="+mn-lt"/>
                        </a:rPr>
                        <a:t>292375</a:t>
                      </a:r>
                    </a:p>
                  </a:txBody>
                  <a:tcPr marL="9525" marR="9525" marT="9525" marB="0"/>
                </a:tc>
                <a:extLst>
                  <a:ext uri="{0D108BD9-81ED-4DB2-BD59-A6C34878D82A}">
                    <a16:rowId xmlns="" xmlns:a16="http://schemas.microsoft.com/office/drawing/2014/main" val="2850007465"/>
                  </a:ext>
                </a:extLst>
              </a:tr>
            </a:tbl>
          </a:graphicData>
        </a:graphic>
      </p:graphicFrame>
    </p:spTree>
    <p:extLst>
      <p:ext uri="{BB962C8B-B14F-4D97-AF65-F5344CB8AC3E}">
        <p14:creationId xmlns:p14="http://schemas.microsoft.com/office/powerpoint/2010/main" val="125103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81337" y="995362"/>
            <a:ext cx="6029325" cy="4867275"/>
          </a:xfrm>
          <a:prstGeom prst="rect">
            <a:avLst/>
          </a:prstGeom>
        </p:spPr>
      </p:pic>
    </p:spTree>
    <p:extLst>
      <p:ext uri="{BB962C8B-B14F-4D97-AF65-F5344CB8AC3E}">
        <p14:creationId xmlns:p14="http://schemas.microsoft.com/office/powerpoint/2010/main" val="1632078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Sociālā aizsardzība un veselība</a:t>
            </a:r>
          </a:p>
        </p:txBody>
      </p:sp>
      <p:sp>
        <p:nvSpPr>
          <p:cNvPr id="5" name="Text Placeholder 4"/>
          <p:cNvSpPr>
            <a:spLocks noGrp="1"/>
          </p:cNvSpPr>
          <p:nvPr>
            <p:ph type="body" idx="1"/>
          </p:nvPr>
        </p:nvSpPr>
        <p:spPr/>
        <p:txBody>
          <a:bodyPr/>
          <a:lstStyle/>
          <a:p>
            <a:endParaRPr lang="lv-LV"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1327823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Sociālā aizsardzības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11" name="Content Placeholder 10"/>
          <p:cNvPicPr>
            <a:picLocks noGrp="1" noChangeAspect="1"/>
          </p:cNvPicPr>
          <p:nvPr>
            <p:ph sz="half" idx="2"/>
          </p:nvPr>
        </p:nvPicPr>
        <p:blipFill>
          <a:blip r:embed="rId2"/>
          <a:stretch>
            <a:fillRect/>
          </a:stretch>
        </p:blipFill>
        <p:spPr>
          <a:xfrm>
            <a:off x="6172200" y="2483006"/>
            <a:ext cx="5181600" cy="3036576"/>
          </a:xfrm>
          <a:prstGeom prst="rect">
            <a:avLst/>
          </a:prstGeom>
        </p:spPr>
      </p:pic>
      <p:pic>
        <p:nvPicPr>
          <p:cNvPr id="10" name="Content Placeholder 9"/>
          <p:cNvPicPr>
            <a:picLocks noGrp="1" noChangeAspect="1"/>
          </p:cNvPicPr>
          <p:nvPr>
            <p:ph sz="half" idx="1"/>
          </p:nvPr>
        </p:nvPicPr>
        <p:blipFill>
          <a:blip r:embed="rId3"/>
          <a:stretch>
            <a:fillRect/>
          </a:stretch>
        </p:blipFill>
        <p:spPr>
          <a:xfrm>
            <a:off x="895398" y="1825625"/>
            <a:ext cx="5067203" cy="4351338"/>
          </a:xfrm>
          <a:prstGeom prst="rect">
            <a:avLst/>
          </a:prstGeom>
        </p:spPr>
      </p:pic>
    </p:spTree>
    <p:extLst>
      <p:ext uri="{BB962C8B-B14F-4D97-AF65-F5344CB8AC3E}">
        <p14:creationId xmlns:p14="http://schemas.microsoft.com/office/powerpoint/2010/main" val="6415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solidFill>
                  <a:prstClr val="black"/>
                </a:solidFill>
              </a:rPr>
              <a:t>Pamatbudžeta izdevumu dinamika</a:t>
            </a:r>
            <a:br>
              <a:rPr lang="lv-LV" dirty="0">
                <a:solidFill>
                  <a:prstClr val="black"/>
                </a:solidFill>
              </a:rPr>
            </a:br>
            <a:r>
              <a:rPr lang="lv-LV" sz="1800" dirty="0">
                <a:solidFill>
                  <a:prstClr val="black"/>
                </a:solidFill>
              </a:rPr>
              <a:t>(EUR, 2013.-2016.g. – izpilde, 2017.g. – plāns)</a:t>
            </a:r>
            <a:endParaRPr lang="lv-LV" dirty="0"/>
          </a:p>
        </p:txBody>
      </p:sp>
      <p:graphicFrame>
        <p:nvGraphicFramePr>
          <p:cNvPr id="6" name="Content Placeholder 5">
            <a:extLst>
              <a:ext uri="{FF2B5EF4-FFF2-40B4-BE49-F238E27FC236}">
                <a16:creationId xmlns="" xmlns:a16="http://schemas.microsoft.com/office/drawing/2014/main" id="{00000000-0008-0000-0200-000002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502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Veselības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sz="half" idx="1"/>
          </p:nvPr>
        </p:nvPicPr>
        <p:blipFill>
          <a:blip r:embed="rId2"/>
          <a:stretch>
            <a:fillRect/>
          </a:stretch>
        </p:blipFill>
        <p:spPr>
          <a:xfrm>
            <a:off x="1128366" y="1825625"/>
            <a:ext cx="4601267" cy="4351338"/>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6172200" y="2354429"/>
            <a:ext cx="5181600" cy="3293730"/>
          </a:xfrm>
          <a:prstGeom prst="rect">
            <a:avLst/>
          </a:prstGeom>
        </p:spPr>
      </p:pic>
    </p:spTree>
    <p:extLst>
      <p:ext uri="{BB962C8B-B14F-4D97-AF65-F5344CB8AC3E}">
        <p14:creationId xmlns:p14="http://schemas.microsoft.com/office/powerpoint/2010/main" val="3703177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t>Sociālā aizsardzības un veselības </a:t>
            </a:r>
            <a:br>
              <a:rPr lang="lv-LV" dirty="0"/>
            </a:b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sp>
        <p:nvSpPr>
          <p:cNvPr id="10" name="Text Placeholder 9"/>
          <p:cNvSpPr>
            <a:spLocks noGrp="1"/>
          </p:cNvSpPr>
          <p:nvPr>
            <p:ph type="body" idx="1"/>
          </p:nvPr>
        </p:nvSpPr>
        <p:spPr/>
        <p:txBody>
          <a:bodyPr/>
          <a:lstStyle/>
          <a:p>
            <a:r>
              <a:rPr lang="lv-LV" dirty="0"/>
              <a:t>Sociālā aizsardzība</a:t>
            </a:r>
          </a:p>
        </p:txBody>
      </p:sp>
      <p:sp>
        <p:nvSpPr>
          <p:cNvPr id="12" name="Text Placeholder 11"/>
          <p:cNvSpPr>
            <a:spLocks noGrp="1"/>
          </p:cNvSpPr>
          <p:nvPr>
            <p:ph type="body" sz="quarter" idx="3"/>
          </p:nvPr>
        </p:nvSpPr>
        <p:spPr/>
        <p:txBody>
          <a:bodyPr/>
          <a:lstStyle/>
          <a:p>
            <a:r>
              <a:rPr lang="lv-LV" dirty="0"/>
              <a:t>Veselība</a:t>
            </a:r>
          </a:p>
        </p:txBody>
      </p:sp>
      <p:pic>
        <p:nvPicPr>
          <p:cNvPr id="5" name="Content Placeholder 4"/>
          <p:cNvPicPr>
            <a:picLocks noGrp="1" noChangeAspect="1"/>
          </p:cNvPicPr>
          <p:nvPr>
            <p:ph sz="half" idx="2"/>
          </p:nvPr>
        </p:nvPicPr>
        <p:blipFill>
          <a:blip r:embed="rId2"/>
          <a:stretch>
            <a:fillRect/>
          </a:stretch>
        </p:blipFill>
        <p:spPr>
          <a:xfrm>
            <a:off x="839788" y="2856227"/>
            <a:ext cx="5157787" cy="2982284"/>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6172200" y="2832377"/>
            <a:ext cx="5183188" cy="3029983"/>
          </a:xfrm>
          <a:prstGeom prst="rect">
            <a:avLst/>
          </a:prstGeom>
        </p:spPr>
      </p:pic>
    </p:spTree>
    <p:extLst>
      <p:ext uri="{BB962C8B-B14F-4D97-AF65-F5344CB8AC3E}">
        <p14:creationId xmlns:p14="http://schemas.microsoft.com/office/powerpoint/2010/main" val="679276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(Sociālā aizsardzība un veselība) </a:t>
            </a:r>
            <a:endParaRPr lang="lv-LV"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8167459"/>
              </p:ext>
            </p:extLst>
          </p:nvPr>
        </p:nvGraphicFramePr>
        <p:xfrm>
          <a:off x="2925145" y="1823010"/>
          <a:ext cx="6341710" cy="4209316"/>
        </p:xfrm>
        <a:graphic>
          <a:graphicData uri="http://schemas.openxmlformats.org/drawingml/2006/table">
            <a:tbl>
              <a:tblPr>
                <a:tableStyleId>{5940675A-B579-460E-94D1-54222C63F5DA}</a:tableStyleId>
              </a:tblPr>
              <a:tblGrid>
                <a:gridCol w="345244">
                  <a:extLst>
                    <a:ext uri="{9D8B030D-6E8A-4147-A177-3AD203B41FA5}">
                      <a16:colId xmlns="" xmlns:a16="http://schemas.microsoft.com/office/drawing/2014/main" val="4241182509"/>
                    </a:ext>
                  </a:extLst>
                </a:gridCol>
                <a:gridCol w="528884">
                  <a:extLst>
                    <a:ext uri="{9D8B030D-6E8A-4147-A177-3AD203B41FA5}">
                      <a16:colId xmlns="" xmlns:a16="http://schemas.microsoft.com/office/drawing/2014/main" val="4236913837"/>
                    </a:ext>
                  </a:extLst>
                </a:gridCol>
                <a:gridCol w="2282037">
                  <a:extLst>
                    <a:ext uri="{9D8B030D-6E8A-4147-A177-3AD203B41FA5}">
                      <a16:colId xmlns="" xmlns:a16="http://schemas.microsoft.com/office/drawing/2014/main" val="158826860"/>
                    </a:ext>
                  </a:extLst>
                </a:gridCol>
                <a:gridCol w="577855">
                  <a:extLst>
                    <a:ext uri="{9D8B030D-6E8A-4147-A177-3AD203B41FA5}">
                      <a16:colId xmlns="" xmlns:a16="http://schemas.microsoft.com/office/drawing/2014/main" val="2874682305"/>
                    </a:ext>
                  </a:extLst>
                </a:gridCol>
                <a:gridCol w="521538">
                  <a:extLst>
                    <a:ext uri="{9D8B030D-6E8A-4147-A177-3AD203B41FA5}">
                      <a16:colId xmlns="" xmlns:a16="http://schemas.microsoft.com/office/drawing/2014/main" val="2235177311"/>
                    </a:ext>
                  </a:extLst>
                </a:gridCol>
                <a:gridCol w="521538">
                  <a:extLst>
                    <a:ext uri="{9D8B030D-6E8A-4147-A177-3AD203B41FA5}">
                      <a16:colId xmlns="" xmlns:a16="http://schemas.microsoft.com/office/drawing/2014/main" val="862198427"/>
                    </a:ext>
                  </a:extLst>
                </a:gridCol>
                <a:gridCol w="521538">
                  <a:extLst>
                    <a:ext uri="{9D8B030D-6E8A-4147-A177-3AD203B41FA5}">
                      <a16:colId xmlns="" xmlns:a16="http://schemas.microsoft.com/office/drawing/2014/main" val="3015557049"/>
                    </a:ext>
                  </a:extLst>
                </a:gridCol>
                <a:gridCol w="521538">
                  <a:extLst>
                    <a:ext uri="{9D8B030D-6E8A-4147-A177-3AD203B41FA5}">
                      <a16:colId xmlns="" xmlns:a16="http://schemas.microsoft.com/office/drawing/2014/main" val="1163963442"/>
                    </a:ext>
                  </a:extLst>
                </a:gridCol>
                <a:gridCol w="521538">
                  <a:extLst>
                    <a:ext uri="{9D8B030D-6E8A-4147-A177-3AD203B41FA5}">
                      <a16:colId xmlns="" xmlns:a16="http://schemas.microsoft.com/office/drawing/2014/main" val="4004316526"/>
                    </a:ext>
                  </a:extLst>
                </a:gridCol>
              </a:tblGrid>
              <a:tr h="890883">
                <a:tc>
                  <a:txBody>
                    <a:bodyPr/>
                    <a:lstStyle/>
                    <a:p>
                      <a:pPr algn="l" fontAlgn="b"/>
                      <a:r>
                        <a:rPr lang="lv-LV" sz="800" u="none" strike="noStrike">
                          <a:effectLst/>
                        </a:rPr>
                        <a:t>Iestāde</a:t>
                      </a:r>
                      <a:endParaRPr lang="lv-LV" sz="8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800" u="none" strike="noStrike">
                          <a:effectLst/>
                        </a:rPr>
                        <a:t>F-jas kods:</a:t>
                      </a:r>
                      <a:endParaRPr lang="lv-LV" sz="8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800" u="none" strike="noStrike">
                          <a:effectLst/>
                        </a:rPr>
                        <a:t>Objekts</a:t>
                      </a:r>
                      <a:endParaRPr lang="lv-LV" sz="8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800" u="none" strike="noStrike">
                          <a:effectLst/>
                        </a:rPr>
                        <a:t>Budžeta darba grupas</a:t>
                      </a:r>
                      <a:br>
                        <a:rPr lang="lv-LV" sz="800" u="none" strike="noStrike">
                          <a:effectLst/>
                        </a:rPr>
                      </a:br>
                      <a:r>
                        <a:rPr lang="lv-LV" sz="800" u="none" strike="noStrike">
                          <a:effectLst/>
                        </a:rPr>
                        <a:t>piešķirtais pašvaldības finansējums</a:t>
                      </a:r>
                      <a:endParaRPr lang="lv-LV" sz="8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800" u="none" strike="noStrike">
                          <a:effectLst/>
                        </a:rPr>
                        <a:t>Aizņēmums prioritāram investīciju projektam</a:t>
                      </a:r>
                      <a:endParaRPr lang="lv-LV" sz="8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800" u="none" strike="noStrike">
                          <a:effectLst/>
                        </a:rPr>
                        <a:t>Aizņēmums citiem mērķiem</a:t>
                      </a:r>
                      <a:endParaRPr lang="lv-LV" sz="8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700" u="none" strike="noStrike">
                          <a:effectLst/>
                        </a:rPr>
                        <a:t>Mērķdotācija</a:t>
                      </a:r>
                      <a:endParaRPr lang="lv-LV" sz="7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700" u="none" strike="noStrike">
                          <a:effectLst/>
                        </a:rPr>
                        <a:t>Citi</a:t>
                      </a:r>
                      <a:endParaRPr lang="lv-LV" sz="700" b="0" i="0" u="none" strike="noStrike">
                        <a:solidFill>
                          <a:srgbClr val="000000"/>
                        </a:solidFill>
                        <a:effectLst/>
                        <a:latin typeface="Times New Roman" panose="02020603050405020304" pitchFamily="18" charset="0"/>
                      </a:endParaRPr>
                    </a:p>
                  </a:txBody>
                  <a:tcPr marL="7363" marR="7363" marT="7363" marB="0" anchor="b"/>
                </a:tc>
                <a:tc>
                  <a:txBody>
                    <a:bodyPr/>
                    <a:lstStyle/>
                    <a:p>
                      <a:pPr algn="ctr" fontAlgn="b"/>
                      <a:r>
                        <a:rPr lang="lv-LV" sz="700" u="none" strike="noStrike">
                          <a:effectLst/>
                        </a:rPr>
                        <a:t>KOPĀ</a:t>
                      </a:r>
                      <a:endParaRPr lang="lv-LV" sz="700" b="1" i="0" u="none" strike="noStrike">
                        <a:solidFill>
                          <a:srgbClr val="000000"/>
                        </a:solidFill>
                        <a:effectLst/>
                        <a:latin typeface="Times New Roman" panose="02020603050405020304" pitchFamily="18" charset="0"/>
                      </a:endParaRPr>
                    </a:p>
                  </a:txBody>
                  <a:tcPr marL="7363" marR="7363" marT="7363" marB="0" anchor="b"/>
                </a:tc>
                <a:extLst>
                  <a:ext uri="{0D108BD9-81ED-4DB2-BD59-A6C34878D82A}">
                    <a16:rowId xmlns="" xmlns:a16="http://schemas.microsoft.com/office/drawing/2014/main" val="3796844084"/>
                  </a:ext>
                </a:extLst>
              </a:tr>
              <a:tr h="250331">
                <a:tc>
                  <a:txBody>
                    <a:bodyPr/>
                    <a:lstStyle/>
                    <a:p>
                      <a:pPr algn="ctr" fontAlgn="t"/>
                      <a:r>
                        <a:rPr lang="lv-LV" sz="800" u="none" strike="noStrike">
                          <a:effectLst/>
                        </a:rPr>
                        <a:t>DEM</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10922.0001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Ugunsdrošības signalizācijas ierīkošana bērnu atbalsta centrā Paspārne, Kumbuļos, Demenes pagastā</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8878</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8878</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1521956914"/>
                  </a:ext>
                </a:extLst>
              </a:tr>
              <a:tr h="390221">
                <a:tc>
                  <a:txBody>
                    <a:bodyPr/>
                    <a:lstStyle/>
                    <a:p>
                      <a:pPr algn="ctr" fontAlgn="t"/>
                      <a:r>
                        <a:rPr lang="lv-LV" sz="800" u="none" strike="noStrike">
                          <a:effectLst/>
                        </a:rPr>
                        <a:t>SKR</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10925</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Daudzfunkcionāla centra Skrudaliena ēka, Miera 12, Skrudalienas ciems -  telpu atslogošana no skaņas izolācijas uzbēruma</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90900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90900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437623247"/>
                  </a:ext>
                </a:extLst>
              </a:tr>
              <a:tr h="375496">
                <a:tc>
                  <a:txBody>
                    <a:bodyPr/>
                    <a:lstStyle/>
                    <a:p>
                      <a:pPr algn="ctr" fontAlgn="t"/>
                      <a:r>
                        <a:rPr lang="lv-LV" sz="800" u="none" strike="noStrike">
                          <a:effectLst/>
                        </a:rPr>
                        <a:t>SKR</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10925</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Daudzfunkcionāla centra Skrudaliena ēka, Miera 12, Skrudalienas ciems -  apsardzes un ugunsdzēsības signalizācijas ierīkošanas projekta izstrāde</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2320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2320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889875360"/>
                  </a:ext>
                </a:extLst>
              </a:tr>
              <a:tr h="250331">
                <a:tc>
                  <a:txBody>
                    <a:bodyPr/>
                    <a:lstStyle/>
                    <a:p>
                      <a:pPr algn="ctr" fontAlgn="t"/>
                      <a:r>
                        <a:rPr lang="lv-LV" sz="800" u="none" strike="noStrike">
                          <a:effectLst/>
                        </a:rPr>
                        <a:t>VSAC</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10201.0001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Specializētais transportlīdzekļa iegāde Višķu sociālās aprūpes centram</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39000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39000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3646205115"/>
                  </a:ext>
                </a:extLst>
              </a:tr>
              <a:tr h="147253">
                <a:tc>
                  <a:txBody>
                    <a:bodyPr/>
                    <a:lstStyle/>
                    <a:p>
                      <a:pPr algn="ctr" fontAlgn="t"/>
                      <a:r>
                        <a:rPr lang="lv-LV" sz="800" u="none" strike="noStrike">
                          <a:effectLst/>
                        </a:rPr>
                        <a:t>VSAC</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10201.0001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Drēbju skapji klientu vajadzībām</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3990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3990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2942511988"/>
                  </a:ext>
                </a:extLst>
              </a:tr>
              <a:tr h="250331">
                <a:tc>
                  <a:txBody>
                    <a:bodyPr/>
                    <a:lstStyle/>
                    <a:p>
                      <a:pPr algn="ctr" fontAlgn="t"/>
                      <a:r>
                        <a:rPr lang="lv-LV" sz="800" u="none" strike="noStrike" dirty="0">
                          <a:effectLst/>
                        </a:rPr>
                        <a:t>DSD</a:t>
                      </a:r>
                      <a:endParaRPr lang="lv-LV" sz="800" b="0" i="0" u="none" strike="noStrike" dirty="0">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10923.0002</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Sociālās mājas izveidošana novada teritorijā (tehniskā projekta izstrāde)</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20000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20000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2969481805"/>
                  </a:ext>
                </a:extLst>
              </a:tr>
              <a:tr h="375496">
                <a:tc>
                  <a:txBody>
                    <a:bodyPr/>
                    <a:lstStyle/>
                    <a:p>
                      <a:pPr algn="ctr" fontAlgn="t"/>
                      <a:r>
                        <a:rPr lang="lv-LV" sz="800" u="none" strike="noStrike" dirty="0">
                          <a:effectLst/>
                        </a:rPr>
                        <a:t>NBN</a:t>
                      </a:r>
                      <a:endParaRPr lang="lv-LV" sz="800" b="0" i="0" u="none" strike="noStrike" dirty="0">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10702.0001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Naujenes bērnu nama vides uzlabošana-Tehniskā projekta "Avārijas stāvoklī esošā kanalizācijas tīkla nomaiņa un asfalta seguma atjaunošana" izstrādāšana</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4000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4000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2210273969"/>
                  </a:ext>
                </a:extLst>
              </a:tr>
              <a:tr h="375496">
                <a:tc>
                  <a:txBody>
                    <a:bodyPr/>
                    <a:lstStyle/>
                    <a:p>
                      <a:pPr algn="ctr" fontAlgn="t"/>
                      <a:r>
                        <a:rPr lang="lv-LV" sz="800" u="none" strike="noStrike" dirty="0">
                          <a:effectLst/>
                        </a:rPr>
                        <a:t>NBN</a:t>
                      </a:r>
                      <a:endParaRPr lang="lv-LV" sz="800" b="0" i="0" u="none" strike="noStrike" dirty="0">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10702.0001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Naujenes bērnu nama vides uzlabošana projekta "Avārijas stāvoklī esošā kanalizācijas tīkla nomaiņa un asfalta seguma atjaunošana" realizācija</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39000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39000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3979100960"/>
                  </a:ext>
                </a:extLst>
              </a:tr>
              <a:tr h="250331">
                <a:tc>
                  <a:txBody>
                    <a:bodyPr/>
                    <a:lstStyle/>
                    <a:p>
                      <a:pPr algn="ctr" fontAlgn="t"/>
                      <a:r>
                        <a:rPr lang="lv-LV" sz="800" u="none" strike="noStrike" dirty="0">
                          <a:effectLst/>
                        </a:rPr>
                        <a:t>NBN</a:t>
                      </a:r>
                      <a:endParaRPr lang="lv-LV" sz="800" b="0" i="0" u="none" strike="noStrike" dirty="0">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10702.0001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Naujenes bērnu nama vides uzlabošana-pamatēkas rekonstrukcijas tehniskā projekta izstrādāšana</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15000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15000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4062012027"/>
                  </a:ext>
                </a:extLst>
              </a:tr>
              <a:tr h="250331">
                <a:tc>
                  <a:txBody>
                    <a:bodyPr/>
                    <a:lstStyle/>
                    <a:p>
                      <a:pPr algn="ctr" fontAlgn="t"/>
                      <a:r>
                        <a:rPr lang="lv-LV" sz="800" u="none" strike="noStrike" dirty="0">
                          <a:effectLst/>
                        </a:rPr>
                        <a:t>SPCP</a:t>
                      </a:r>
                      <a:endParaRPr lang="lv-LV" sz="800" b="0" i="0" u="none" strike="noStrike" dirty="0">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10124.0001</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SPC "Pīlādzis" klientu dzīves apstākļu uzlabošana-ēkas vienkāršotā atjaunošana</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223000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223000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3709463819"/>
                  </a:ext>
                </a:extLst>
              </a:tr>
              <a:tr h="250331">
                <a:tc>
                  <a:txBody>
                    <a:bodyPr/>
                    <a:lstStyle/>
                    <a:p>
                      <a:pPr algn="ctr" fontAlgn="t"/>
                      <a:r>
                        <a:rPr lang="lv-LV" sz="800" u="none" strike="noStrike" dirty="0">
                          <a:effectLst/>
                        </a:rPr>
                        <a:t>DND</a:t>
                      </a:r>
                      <a:endParaRPr lang="lv-LV" sz="800" b="0" i="0" u="none" strike="noStrike" dirty="0">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07210.0002</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Eiropas Savienības struktūrfondu projekta Perinatālās aprūpes centra izveidei līdzfinansējumam</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34000</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 </a:t>
                      </a:r>
                      <a:endParaRPr lang="lv-LV" sz="800" b="0"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34000</a:t>
                      </a:r>
                      <a:endParaRPr lang="lv-LV" sz="800" b="1" i="0" u="none" strike="noStrike">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3414334765"/>
                  </a:ext>
                </a:extLst>
              </a:tr>
              <a:tr h="147253">
                <a:tc>
                  <a:txBody>
                    <a:bodyPr/>
                    <a:lstStyle/>
                    <a:p>
                      <a:pPr algn="ctr" fontAlgn="t"/>
                      <a:r>
                        <a:rPr lang="lv-LV" sz="800" u="none" strike="noStrike">
                          <a:effectLst/>
                        </a:rPr>
                        <a:t>KOPĀ</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a:effectLst/>
                        </a:rPr>
                        <a:t> </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l" fontAlgn="t"/>
                      <a:r>
                        <a:rPr lang="lv-LV" sz="800" u="none" strike="noStrike" dirty="0">
                          <a:effectLst/>
                        </a:rPr>
                        <a:t> </a:t>
                      </a:r>
                      <a:endParaRPr lang="lv-LV" sz="800" b="1" i="0" u="none" strike="noStrike" dirty="0">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49188</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90900</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340000</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0</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a:effectLst/>
                        </a:rPr>
                        <a:t>0</a:t>
                      </a:r>
                      <a:endParaRPr lang="lv-LV" sz="800" b="1" i="0" u="none" strike="noStrike">
                        <a:solidFill>
                          <a:srgbClr val="000000"/>
                        </a:solidFill>
                        <a:effectLst/>
                        <a:latin typeface="Times New Roman" panose="02020603050405020304" pitchFamily="18" charset="0"/>
                      </a:endParaRPr>
                    </a:p>
                  </a:txBody>
                  <a:tcPr marL="7363" marR="7363" marT="7363" marB="0"/>
                </a:tc>
                <a:tc>
                  <a:txBody>
                    <a:bodyPr/>
                    <a:lstStyle/>
                    <a:p>
                      <a:pPr algn="r" fontAlgn="t"/>
                      <a:r>
                        <a:rPr lang="lv-LV" sz="800" u="none" strike="noStrike" dirty="0">
                          <a:effectLst/>
                        </a:rPr>
                        <a:t>480088</a:t>
                      </a:r>
                      <a:endParaRPr lang="lv-LV" sz="800" b="1" i="0" u="none" strike="noStrike" dirty="0">
                        <a:solidFill>
                          <a:srgbClr val="000000"/>
                        </a:solidFill>
                        <a:effectLst/>
                        <a:latin typeface="Times New Roman" panose="02020603050405020304" pitchFamily="18" charset="0"/>
                      </a:endParaRPr>
                    </a:p>
                  </a:txBody>
                  <a:tcPr marL="7363" marR="7363" marT="7363" marB="0"/>
                </a:tc>
                <a:extLst>
                  <a:ext uri="{0D108BD9-81ED-4DB2-BD59-A6C34878D82A}">
                    <a16:rowId xmlns="" xmlns:a16="http://schemas.microsoft.com/office/drawing/2014/main" val="3007833613"/>
                  </a:ext>
                </a:extLst>
              </a:tr>
            </a:tbl>
          </a:graphicData>
        </a:graphic>
      </p:graphicFrame>
    </p:spTree>
    <p:extLst>
      <p:ext uri="{BB962C8B-B14F-4D97-AF65-F5344CB8AC3E}">
        <p14:creationId xmlns:p14="http://schemas.microsoft.com/office/powerpoint/2010/main" val="1297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8203320" y="5988960"/>
              <a:ext cx="360" cy="360"/>
            </p14:xfrm>
          </p:contentPart>
        </mc:Choice>
        <mc:Fallback xmlns="">
          <p:pic>
            <p:nvPicPr>
              <p:cNvPr id="5" name="Ink 4"/>
              <p:cNvPicPr/>
              <p:nvPr/>
            </p:nvPicPr>
            <p:blipFill>
              <a:blip r:embed="rId7"/>
              <a:stretch>
                <a:fillRect/>
              </a:stretch>
            </p:blipFill>
            <p:spPr>
              <a:xfrm>
                <a:off x="8187480" y="5925240"/>
                <a:ext cx="32040" cy="127440"/>
              </a:xfrm>
              <a:prstGeom prst="rect">
                <a:avLst/>
              </a:prstGeom>
            </p:spPr>
          </p:pic>
        </mc:Fallback>
      </mc:AlternateContent>
      <p:pic>
        <p:nvPicPr>
          <p:cNvPr id="6" name="Picture 5"/>
          <p:cNvPicPr>
            <a:picLocks noChangeAspect="1"/>
          </p:cNvPicPr>
          <p:nvPr/>
        </p:nvPicPr>
        <p:blipFill>
          <a:blip r:embed="rId8"/>
          <a:stretch>
            <a:fillRect/>
          </a:stretch>
        </p:blipFill>
        <p:spPr>
          <a:xfrm>
            <a:off x="91149" y="704850"/>
            <a:ext cx="6000750" cy="5448300"/>
          </a:xfrm>
          <a:prstGeom prst="rect">
            <a:avLst/>
          </a:prstGeom>
        </p:spPr>
      </p:pic>
      <p:pic>
        <p:nvPicPr>
          <p:cNvPr id="7" name="Picture 6"/>
          <p:cNvPicPr>
            <a:picLocks noChangeAspect="1"/>
          </p:cNvPicPr>
          <p:nvPr/>
        </p:nvPicPr>
        <p:blipFill>
          <a:blip r:embed="rId9"/>
          <a:stretch>
            <a:fillRect/>
          </a:stretch>
        </p:blipFill>
        <p:spPr>
          <a:xfrm>
            <a:off x="6152339" y="704850"/>
            <a:ext cx="6000750" cy="5448300"/>
          </a:xfrm>
          <a:prstGeom prst="rect">
            <a:avLst/>
          </a:prstGeom>
        </p:spPr>
      </p:pic>
    </p:spTree>
    <p:extLst>
      <p:ext uri="{BB962C8B-B14F-4D97-AF65-F5344CB8AC3E}">
        <p14:creationId xmlns:p14="http://schemas.microsoft.com/office/powerpoint/2010/main" val="187373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Atpūta, kultūra un reliģija</a:t>
            </a:r>
          </a:p>
        </p:txBody>
      </p:sp>
      <p:sp>
        <p:nvSpPr>
          <p:cNvPr id="5" name="Text Placeholder 4"/>
          <p:cNvSpPr>
            <a:spLocks noGrp="1"/>
          </p:cNvSpPr>
          <p:nvPr>
            <p:ph type="body" idx="1"/>
          </p:nvPr>
        </p:nvSpPr>
        <p:spPr/>
        <p:txBody>
          <a:bodyPr/>
          <a:lstStyle/>
          <a:p>
            <a:endParaRPr lang="lv-LV"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452279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t>Atpūtas, kultūras un reliģijas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6" name="Content Placeholder 5"/>
          <p:cNvPicPr>
            <a:picLocks noGrp="1" noChangeAspect="1"/>
          </p:cNvPicPr>
          <p:nvPr>
            <p:ph sz="half" idx="1"/>
          </p:nvPr>
        </p:nvPicPr>
        <p:blipFill>
          <a:blip r:embed="rId2"/>
          <a:stretch>
            <a:fillRect/>
          </a:stretch>
        </p:blipFill>
        <p:spPr>
          <a:xfrm>
            <a:off x="306973" y="2033346"/>
            <a:ext cx="5181600" cy="3935895"/>
          </a:xfrm>
          <a:prstGeom prst="rect">
            <a:avLst/>
          </a:prstGeom>
        </p:spPr>
      </p:pic>
      <p:pic>
        <p:nvPicPr>
          <p:cNvPr id="11" name="Content Placeholder 10"/>
          <p:cNvPicPr>
            <a:picLocks noGrp="1" noChangeAspect="1"/>
          </p:cNvPicPr>
          <p:nvPr>
            <p:ph sz="half" idx="2"/>
          </p:nvPr>
        </p:nvPicPr>
        <p:blipFill>
          <a:blip r:embed="rId3"/>
          <a:stretch>
            <a:fillRect/>
          </a:stretch>
        </p:blipFill>
        <p:spPr>
          <a:xfrm>
            <a:off x="6172200" y="2499028"/>
            <a:ext cx="5181600" cy="3004531"/>
          </a:xfrm>
          <a:prstGeom prst="rect">
            <a:avLst/>
          </a:prstGeom>
        </p:spPr>
      </p:pic>
    </p:spTree>
    <p:extLst>
      <p:ext uri="{BB962C8B-B14F-4D97-AF65-F5344CB8AC3E}">
        <p14:creationId xmlns:p14="http://schemas.microsoft.com/office/powerpoint/2010/main" val="128134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a:t>Atpūtas, kultūras un reliģijas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idx="1"/>
          </p:nvPr>
        </p:nvPicPr>
        <p:blipFill>
          <a:blip r:embed="rId2"/>
          <a:stretch>
            <a:fillRect/>
          </a:stretch>
        </p:blipFill>
        <p:spPr>
          <a:xfrm>
            <a:off x="2326595" y="1825625"/>
            <a:ext cx="7538810" cy="4351338"/>
          </a:xfrm>
          <a:prstGeom prst="rect">
            <a:avLst/>
          </a:prstGeom>
        </p:spPr>
      </p:pic>
    </p:spTree>
    <p:extLst>
      <p:ext uri="{BB962C8B-B14F-4D97-AF65-F5344CB8AC3E}">
        <p14:creationId xmlns:p14="http://schemas.microsoft.com/office/powerpoint/2010/main" val="2426542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365125"/>
            <a:ext cx="10515600" cy="609433"/>
          </a:xfrm>
        </p:spPr>
        <p:txBody>
          <a:bodyPr>
            <a:normAutofit/>
          </a:bodyPr>
          <a:lstStyle/>
          <a:p>
            <a:pPr algn="ctr"/>
            <a:r>
              <a:rPr lang="lv-LV" sz="3600" dirty="0"/>
              <a:t>08.000 Atpūtas, kultūras un reliģijas 2017.gada budžets</a:t>
            </a:r>
          </a:p>
        </p:txBody>
      </p:sp>
      <p:pic>
        <p:nvPicPr>
          <p:cNvPr id="4" name="Content Placeholder 3"/>
          <p:cNvPicPr>
            <a:picLocks noGrp="1" noChangeAspect="1"/>
          </p:cNvPicPr>
          <p:nvPr>
            <p:ph idx="1"/>
          </p:nvPr>
        </p:nvPicPr>
        <p:blipFill>
          <a:blip r:embed="rId2"/>
          <a:stretch>
            <a:fillRect/>
          </a:stretch>
        </p:blipFill>
        <p:spPr>
          <a:xfrm>
            <a:off x="2595459" y="1825625"/>
            <a:ext cx="7001082" cy="4351338"/>
          </a:xfrm>
          <a:prstGeom prst="rect">
            <a:avLst/>
          </a:prstGeom>
        </p:spPr>
      </p:pic>
    </p:spTree>
    <p:extLst>
      <p:ext uri="{BB962C8B-B14F-4D97-AF65-F5344CB8AC3E}">
        <p14:creationId xmlns:p14="http://schemas.microsoft.com/office/powerpoint/2010/main" val="1725359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9788" y="369721"/>
            <a:ext cx="5157787" cy="823912"/>
          </a:xfrm>
        </p:spPr>
        <p:txBody>
          <a:bodyPr/>
          <a:lstStyle/>
          <a:p>
            <a:r>
              <a:rPr lang="lv-LV" dirty="0"/>
              <a:t>Sports iestādēs</a:t>
            </a:r>
          </a:p>
        </p:txBody>
      </p:sp>
      <p:sp>
        <p:nvSpPr>
          <p:cNvPr id="6" name="Text Placeholder 5"/>
          <p:cNvSpPr>
            <a:spLocks noGrp="1"/>
          </p:cNvSpPr>
          <p:nvPr>
            <p:ph type="body" sz="quarter" idx="3"/>
          </p:nvPr>
        </p:nvSpPr>
        <p:spPr>
          <a:xfrm>
            <a:off x="6596230" y="2838159"/>
            <a:ext cx="5183188" cy="450764"/>
          </a:xfrm>
        </p:spPr>
        <p:txBody>
          <a:bodyPr/>
          <a:lstStyle/>
          <a:p>
            <a:r>
              <a:rPr lang="lv-LV" dirty="0"/>
              <a:t>Sporta skola</a:t>
            </a:r>
          </a:p>
        </p:txBody>
      </p:sp>
      <p:pic>
        <p:nvPicPr>
          <p:cNvPr id="9" name="Content Placeholder 8"/>
          <p:cNvPicPr>
            <a:picLocks noGrp="1" noChangeAspect="1"/>
          </p:cNvPicPr>
          <p:nvPr>
            <p:ph sz="quarter" idx="4"/>
          </p:nvPr>
        </p:nvPicPr>
        <p:blipFill>
          <a:blip r:embed="rId2"/>
          <a:stretch>
            <a:fillRect/>
          </a:stretch>
        </p:blipFill>
        <p:spPr>
          <a:xfrm>
            <a:off x="6623217" y="3288923"/>
            <a:ext cx="5183188" cy="1754938"/>
          </a:xfrm>
          <a:prstGeom prst="rect">
            <a:avLst/>
          </a:prstGeom>
        </p:spPr>
      </p:pic>
      <p:pic>
        <p:nvPicPr>
          <p:cNvPr id="8" name="Content Placeholder 7"/>
          <p:cNvPicPr>
            <a:picLocks noGrp="1" noChangeAspect="1"/>
          </p:cNvPicPr>
          <p:nvPr>
            <p:ph sz="half" idx="2"/>
          </p:nvPr>
        </p:nvPicPr>
        <p:blipFill>
          <a:blip r:embed="rId3"/>
          <a:stretch>
            <a:fillRect/>
          </a:stretch>
        </p:blipFill>
        <p:spPr>
          <a:xfrm>
            <a:off x="839788" y="1193633"/>
            <a:ext cx="5682789" cy="3850228"/>
          </a:xfrm>
          <a:prstGeom prst="rect">
            <a:avLst/>
          </a:prstGeom>
        </p:spPr>
      </p:pic>
      <p:pic>
        <p:nvPicPr>
          <p:cNvPr id="10" name="Picture 9"/>
          <p:cNvPicPr>
            <a:picLocks noChangeAspect="1"/>
          </p:cNvPicPr>
          <p:nvPr/>
        </p:nvPicPr>
        <p:blipFill>
          <a:blip r:embed="rId4"/>
          <a:stretch>
            <a:fillRect/>
          </a:stretch>
        </p:blipFill>
        <p:spPr>
          <a:xfrm>
            <a:off x="6596230" y="1178636"/>
            <a:ext cx="5210175" cy="1428750"/>
          </a:xfrm>
          <a:prstGeom prst="rect">
            <a:avLst/>
          </a:prstGeom>
        </p:spPr>
      </p:pic>
      <p:sp>
        <p:nvSpPr>
          <p:cNvPr id="11" name="Text Placeholder 5"/>
          <p:cNvSpPr txBox="1">
            <a:spLocks/>
          </p:cNvSpPr>
          <p:nvPr/>
        </p:nvSpPr>
        <p:spPr>
          <a:xfrm>
            <a:off x="6596230" y="354724"/>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lv-LV" dirty="0"/>
              <a:t>Novada nozīmes pasākumi sportā</a:t>
            </a:r>
          </a:p>
        </p:txBody>
      </p:sp>
    </p:spTree>
    <p:extLst>
      <p:ext uri="{BB962C8B-B14F-4D97-AF65-F5344CB8AC3E}">
        <p14:creationId xmlns:p14="http://schemas.microsoft.com/office/powerpoint/2010/main" val="2137302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(Atpūta, kultūra un reliģija) </a:t>
            </a:r>
            <a:br>
              <a:rPr lang="lv-LV" sz="1800" dirty="0"/>
            </a:br>
            <a:r>
              <a:rPr lang="lv-LV" sz="1800" dirty="0"/>
              <a:t>1/2 </a:t>
            </a:r>
            <a:endParaRPr lang="lv-LV"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10213480"/>
              </p:ext>
            </p:extLst>
          </p:nvPr>
        </p:nvGraphicFramePr>
        <p:xfrm>
          <a:off x="1993901" y="2501106"/>
          <a:ext cx="8204198" cy="3000375"/>
        </p:xfrm>
        <a:graphic>
          <a:graphicData uri="http://schemas.openxmlformats.org/drawingml/2006/table">
            <a:tbl>
              <a:tblPr>
                <a:tableStyleId>{5940675A-B579-460E-94D1-54222C63F5DA}</a:tableStyleId>
              </a:tblPr>
              <a:tblGrid>
                <a:gridCol w="446638">
                  <a:extLst>
                    <a:ext uri="{9D8B030D-6E8A-4147-A177-3AD203B41FA5}">
                      <a16:colId xmlns="" xmlns:a16="http://schemas.microsoft.com/office/drawing/2014/main" val="4036934970"/>
                    </a:ext>
                  </a:extLst>
                </a:gridCol>
                <a:gridCol w="684211">
                  <a:extLst>
                    <a:ext uri="{9D8B030D-6E8A-4147-A177-3AD203B41FA5}">
                      <a16:colId xmlns="" xmlns:a16="http://schemas.microsoft.com/office/drawing/2014/main" val="4254076491"/>
                    </a:ext>
                  </a:extLst>
                </a:gridCol>
                <a:gridCol w="2952245">
                  <a:extLst>
                    <a:ext uri="{9D8B030D-6E8A-4147-A177-3AD203B41FA5}">
                      <a16:colId xmlns="" xmlns:a16="http://schemas.microsoft.com/office/drawing/2014/main" val="2552039208"/>
                    </a:ext>
                  </a:extLst>
                </a:gridCol>
                <a:gridCol w="747564">
                  <a:extLst>
                    <a:ext uri="{9D8B030D-6E8A-4147-A177-3AD203B41FA5}">
                      <a16:colId xmlns="" xmlns:a16="http://schemas.microsoft.com/office/drawing/2014/main" val="255143815"/>
                    </a:ext>
                  </a:extLst>
                </a:gridCol>
                <a:gridCol w="674708">
                  <a:extLst>
                    <a:ext uri="{9D8B030D-6E8A-4147-A177-3AD203B41FA5}">
                      <a16:colId xmlns="" xmlns:a16="http://schemas.microsoft.com/office/drawing/2014/main" val="2191475821"/>
                    </a:ext>
                  </a:extLst>
                </a:gridCol>
                <a:gridCol w="674708">
                  <a:extLst>
                    <a:ext uri="{9D8B030D-6E8A-4147-A177-3AD203B41FA5}">
                      <a16:colId xmlns="" xmlns:a16="http://schemas.microsoft.com/office/drawing/2014/main" val="2401530295"/>
                    </a:ext>
                  </a:extLst>
                </a:gridCol>
                <a:gridCol w="674708">
                  <a:extLst>
                    <a:ext uri="{9D8B030D-6E8A-4147-A177-3AD203B41FA5}">
                      <a16:colId xmlns="" xmlns:a16="http://schemas.microsoft.com/office/drawing/2014/main" val="4201989688"/>
                    </a:ext>
                  </a:extLst>
                </a:gridCol>
                <a:gridCol w="674708">
                  <a:extLst>
                    <a:ext uri="{9D8B030D-6E8A-4147-A177-3AD203B41FA5}">
                      <a16:colId xmlns="" xmlns:a16="http://schemas.microsoft.com/office/drawing/2014/main" val="1811246790"/>
                    </a:ext>
                  </a:extLst>
                </a:gridCol>
                <a:gridCol w="674708">
                  <a:extLst>
                    <a:ext uri="{9D8B030D-6E8A-4147-A177-3AD203B41FA5}">
                      <a16:colId xmlns="" xmlns:a16="http://schemas.microsoft.com/office/drawing/2014/main" val="1695962364"/>
                    </a:ext>
                  </a:extLst>
                </a:gridCol>
              </a:tblGrid>
              <a:tr h="1152525">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 xmlns:a16="http://schemas.microsoft.com/office/drawing/2014/main" val="2058572016"/>
                  </a:ext>
                </a:extLst>
              </a:tr>
              <a:tr h="190500">
                <a:tc>
                  <a:txBody>
                    <a:bodyPr/>
                    <a:lstStyle/>
                    <a:p>
                      <a:pPr algn="ctr" fontAlgn="t"/>
                      <a:r>
                        <a:rPr lang="lv-LV" sz="1000" u="none" strike="noStrike">
                          <a:effectLst/>
                        </a:rPr>
                        <a:t>VAB</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08223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Bibliotēkas un Skrindu dzimtas muzeja telpu remonts</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43000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43000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1973499752"/>
                  </a:ext>
                </a:extLst>
              </a:tr>
              <a:tr h="333375">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08212.0004</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Lauku bibliotēkas kā vietējo kopienu  informatīvā atbalsta centri- Grāmatu iegāde</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20000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1995033231"/>
                  </a:ext>
                </a:extLst>
              </a:tr>
              <a:tr h="190500">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Mikroautobuss 8+1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30000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299716561"/>
                  </a:ext>
                </a:extLst>
              </a:tr>
              <a:tr h="647700">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08223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Datorkomplekts (datorsistēma, monitors, pele, klaviatūra, programmnodrošinājums, antivīruss un sprieguma stabilizators (UPS))  Skrindu dzimtas muzeja vecākajam speciālistam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960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960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4160582937"/>
                  </a:ext>
                </a:extLst>
              </a:tr>
              <a:tr h="485775">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08222</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Naujenes Novadpētniecības muzeja škūņa ēkas pārbūves par kultūras mantojuma ekspozīciju un amata prasmju darbnīcu tehniskā projekta izstrāde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520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520</a:t>
                      </a:r>
                      <a:endParaRPr lang="lv-LV" sz="1000" b="1" i="0" u="none" strike="noStrike" dirty="0">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446404694"/>
                  </a:ext>
                </a:extLst>
              </a:tr>
            </a:tbl>
          </a:graphicData>
        </a:graphic>
      </p:graphicFrame>
    </p:spTree>
    <p:extLst>
      <p:ext uri="{BB962C8B-B14F-4D97-AF65-F5344CB8AC3E}">
        <p14:creationId xmlns:p14="http://schemas.microsoft.com/office/powerpoint/2010/main" val="300316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sz="4000" dirty="0">
                <a:solidFill>
                  <a:prstClr val="black"/>
                </a:solidFill>
              </a:rPr>
              <a:t>Pamatbudžeta izdevumu dinamika</a:t>
            </a:r>
            <a:br>
              <a:rPr lang="lv-LV" sz="4000" dirty="0">
                <a:solidFill>
                  <a:prstClr val="black"/>
                </a:solidFill>
              </a:rPr>
            </a:br>
            <a:r>
              <a:rPr lang="lv-LV" sz="1600" dirty="0">
                <a:solidFill>
                  <a:prstClr val="black"/>
                </a:solidFill>
              </a:rPr>
              <a:t>(EUR, 2013.-2016.g. – izpilde, 2017.g. – plāns)</a:t>
            </a:r>
            <a:endParaRPr lang="lv-LV" dirty="0"/>
          </a:p>
        </p:txBody>
      </p:sp>
      <p:graphicFrame>
        <p:nvGraphicFramePr>
          <p:cNvPr id="5" name="Content Placeholder 4">
            <a:extLst>
              <a:ext uri="{FF2B5EF4-FFF2-40B4-BE49-F238E27FC236}">
                <a16:creationId xmlns="" xmlns:a16="http://schemas.microsoft.com/office/drawing/2014/main" id="{00000000-0008-0000-0300-000002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1783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758432501"/>
              </p:ext>
            </p:extLst>
          </p:nvPr>
        </p:nvGraphicFramePr>
        <p:xfrm>
          <a:off x="1993901" y="2172494"/>
          <a:ext cx="8204198" cy="3657600"/>
        </p:xfrm>
        <a:graphic>
          <a:graphicData uri="http://schemas.openxmlformats.org/drawingml/2006/table">
            <a:tbl>
              <a:tblPr>
                <a:tableStyleId>{5940675A-B579-460E-94D1-54222C63F5DA}</a:tableStyleId>
              </a:tblPr>
              <a:tblGrid>
                <a:gridCol w="446638">
                  <a:extLst>
                    <a:ext uri="{9D8B030D-6E8A-4147-A177-3AD203B41FA5}">
                      <a16:colId xmlns="" xmlns:a16="http://schemas.microsoft.com/office/drawing/2014/main" val="3381410573"/>
                    </a:ext>
                  </a:extLst>
                </a:gridCol>
                <a:gridCol w="684211">
                  <a:extLst>
                    <a:ext uri="{9D8B030D-6E8A-4147-A177-3AD203B41FA5}">
                      <a16:colId xmlns="" xmlns:a16="http://schemas.microsoft.com/office/drawing/2014/main" val="1244679472"/>
                    </a:ext>
                  </a:extLst>
                </a:gridCol>
                <a:gridCol w="2952245">
                  <a:extLst>
                    <a:ext uri="{9D8B030D-6E8A-4147-A177-3AD203B41FA5}">
                      <a16:colId xmlns="" xmlns:a16="http://schemas.microsoft.com/office/drawing/2014/main" val="2968827346"/>
                    </a:ext>
                  </a:extLst>
                </a:gridCol>
                <a:gridCol w="747564">
                  <a:extLst>
                    <a:ext uri="{9D8B030D-6E8A-4147-A177-3AD203B41FA5}">
                      <a16:colId xmlns="" xmlns:a16="http://schemas.microsoft.com/office/drawing/2014/main" val="2986581199"/>
                    </a:ext>
                  </a:extLst>
                </a:gridCol>
                <a:gridCol w="674708">
                  <a:extLst>
                    <a:ext uri="{9D8B030D-6E8A-4147-A177-3AD203B41FA5}">
                      <a16:colId xmlns="" xmlns:a16="http://schemas.microsoft.com/office/drawing/2014/main" val="2347483269"/>
                    </a:ext>
                  </a:extLst>
                </a:gridCol>
                <a:gridCol w="674708">
                  <a:extLst>
                    <a:ext uri="{9D8B030D-6E8A-4147-A177-3AD203B41FA5}">
                      <a16:colId xmlns="" xmlns:a16="http://schemas.microsoft.com/office/drawing/2014/main" val="1999109936"/>
                    </a:ext>
                  </a:extLst>
                </a:gridCol>
                <a:gridCol w="674708">
                  <a:extLst>
                    <a:ext uri="{9D8B030D-6E8A-4147-A177-3AD203B41FA5}">
                      <a16:colId xmlns="" xmlns:a16="http://schemas.microsoft.com/office/drawing/2014/main" val="2347952890"/>
                    </a:ext>
                  </a:extLst>
                </a:gridCol>
                <a:gridCol w="674708">
                  <a:extLst>
                    <a:ext uri="{9D8B030D-6E8A-4147-A177-3AD203B41FA5}">
                      <a16:colId xmlns="" xmlns:a16="http://schemas.microsoft.com/office/drawing/2014/main" val="1740480368"/>
                    </a:ext>
                  </a:extLst>
                </a:gridCol>
                <a:gridCol w="674708">
                  <a:extLst>
                    <a:ext uri="{9D8B030D-6E8A-4147-A177-3AD203B41FA5}">
                      <a16:colId xmlns="" xmlns:a16="http://schemas.microsoft.com/office/drawing/2014/main" val="4081183280"/>
                    </a:ext>
                  </a:extLst>
                </a:gridCol>
              </a:tblGrid>
              <a:tr h="1152525">
                <a:tc>
                  <a:txBody>
                    <a:bodyPr/>
                    <a:lstStyle/>
                    <a:p>
                      <a:pPr algn="l" fontAlgn="b"/>
                      <a:r>
                        <a:rPr lang="lv-LV" sz="1000" u="none" strike="noStrike">
                          <a:effectLst/>
                        </a:rPr>
                        <a:t>Iestāde</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F-jas kods: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Objekts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Budžeta darba grupas</a:t>
                      </a:r>
                      <a:br>
                        <a:rPr lang="lv-LV" sz="1000" u="none" strike="noStrike">
                          <a:effectLst/>
                        </a:rPr>
                      </a:br>
                      <a:r>
                        <a:rPr lang="lv-LV" sz="1000" u="none" strike="noStrike">
                          <a:effectLst/>
                        </a:rPr>
                        <a:t>piešķirtais pašvaldības finansējums</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prioritāram investīciju projektam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1000" u="none" strike="noStrike">
                          <a:effectLst/>
                        </a:rPr>
                        <a:t>Aizņēmums citiem mērķiem</a:t>
                      </a:r>
                      <a:endParaRPr lang="lv-LV" sz="10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Mērķdotācija</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Citi</a:t>
                      </a:r>
                      <a:endParaRPr lang="lv-LV" sz="9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9525" marR="9525" marT="9525" marB="0" anchor="b"/>
                </a:tc>
                <a:extLst>
                  <a:ext uri="{0D108BD9-81ED-4DB2-BD59-A6C34878D82A}">
                    <a16:rowId xmlns="" xmlns:a16="http://schemas.microsoft.com/office/drawing/2014/main" val="2297795996"/>
                  </a:ext>
                </a:extLst>
              </a:tr>
              <a:tr h="323850">
                <a:tc>
                  <a:txBody>
                    <a:bodyPr/>
                    <a:lstStyle/>
                    <a:p>
                      <a:pPr algn="ctr" fontAlgn="t"/>
                      <a:r>
                        <a:rPr lang="lv-LV" sz="1000" u="none" strike="noStrike">
                          <a:effectLst/>
                        </a:rPr>
                        <a:t>DEM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08232.0001</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Logu nomaiņa Demenes kultūras namam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 </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20000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20000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99554177"/>
                  </a:ext>
                </a:extLst>
              </a:tr>
              <a:tr h="323850">
                <a:tc>
                  <a:txBody>
                    <a:bodyPr/>
                    <a:lstStyle/>
                    <a:p>
                      <a:pPr algn="ctr" fontAlgn="t"/>
                      <a:r>
                        <a:rPr lang="lv-LV" sz="1000" u="none" strike="noStrike">
                          <a:effectLst/>
                        </a:rPr>
                        <a:t>NAU</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08232.0002</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Naujenes kultūras centra ēkas rekonstrukcija- Logu nomaiņa zālē</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7277</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7277</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885330689"/>
                  </a:ext>
                </a:extLst>
              </a:tr>
              <a:tr h="323850">
                <a:tc>
                  <a:txBody>
                    <a:bodyPr/>
                    <a:lstStyle/>
                    <a:p>
                      <a:pPr algn="ctr" fontAlgn="t"/>
                      <a:r>
                        <a:rPr lang="lv-LV" sz="1000" u="none" strike="noStrike">
                          <a:effectLst/>
                        </a:rPr>
                        <a:t>VIS</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08629.0002</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Daugavpils novada estrādes uzturēšana- estrādes  remonts</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6272</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6272</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408754131"/>
                  </a:ext>
                </a:extLst>
              </a:tr>
              <a:tr h="323850">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08232.0003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Tautas tērpu iegāde Daugavpils novada Kultūras centra TDA un VPDK "Līksme"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3500</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3500</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410219414"/>
                  </a:ext>
                </a:extLst>
              </a:tr>
              <a:tr h="323850">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08232.0003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Multimediju projektors Daugavpils novada Kultūras centrs</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916</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916</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291235161"/>
                  </a:ext>
                </a:extLst>
              </a:tr>
              <a:tr h="190500">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08232.0003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dirty="0">
                          <a:effectLst/>
                        </a:rPr>
                        <a:t>Žalūzijas kamīnzālē Daugavpils novada Kultūras centrs</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uz tērpiem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uz tērpiem</a:t>
                      </a:r>
                      <a:endParaRPr lang="lv-LV" sz="10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91796260"/>
                  </a:ext>
                </a:extLst>
              </a:tr>
              <a:tr h="190500">
                <a:tc>
                  <a:txBody>
                    <a:bodyPr/>
                    <a:lstStyle/>
                    <a:p>
                      <a:pPr algn="ctr" fontAlgn="t"/>
                      <a:r>
                        <a:rPr lang="lv-LV" sz="1000" u="none" strike="noStrike" dirty="0">
                          <a:effectLst/>
                        </a:rPr>
                        <a:t>DNKP</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08232.0003</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Displejs fuajē</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uz tērpiem, grāmatām</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uz tērpiem, grāmatām</a:t>
                      </a:r>
                      <a:endParaRPr lang="lv-LV" sz="1000" b="0"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610207132"/>
                  </a:ext>
                </a:extLst>
              </a:tr>
              <a:tr h="190500">
                <a:tc>
                  <a:txBody>
                    <a:bodyPr/>
                    <a:lstStyle/>
                    <a:p>
                      <a:pPr algn="ct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dirty="0">
                          <a:effectLst/>
                        </a:rPr>
                        <a:t> </a:t>
                      </a:r>
                      <a:endParaRPr lang="lv-LV" sz="1000" b="0" i="0" u="none" strike="noStrike" dirty="0">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u="none" strike="noStrike">
                          <a:effectLst/>
                        </a:rPr>
                        <a:t> </a:t>
                      </a:r>
                      <a:endParaRPr lang="lv-LV" sz="1000" b="0"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extLst>
                  <a:ext uri="{0D108BD9-81ED-4DB2-BD59-A6C34878D82A}">
                    <a16:rowId xmlns="" xmlns:a16="http://schemas.microsoft.com/office/drawing/2014/main" val="3865328007"/>
                  </a:ext>
                </a:extLst>
              </a:tr>
              <a:tr h="190500">
                <a:tc>
                  <a:txBody>
                    <a:bodyPr/>
                    <a:lstStyle/>
                    <a:p>
                      <a:pPr algn="ctr" fontAlgn="t"/>
                      <a:r>
                        <a:rPr lang="lv-LV" sz="1000" u="none" strike="noStrike">
                          <a:effectLst/>
                        </a:rPr>
                        <a:t>KOPĀ</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l" fontAlgn="t"/>
                      <a:r>
                        <a:rPr lang="lv-LV" sz="1000" u="none" strike="noStrike">
                          <a:effectLst/>
                        </a:rPr>
                        <a:t> </a:t>
                      </a:r>
                      <a:endParaRPr lang="lv-LV" sz="1000" b="1" i="0" u="none" strike="noStrike">
                        <a:solidFill>
                          <a:srgbClr val="000000"/>
                        </a:solidFill>
                        <a:effectLst/>
                        <a:latin typeface="Times New Roman" panose="02020603050405020304" pitchFamily="18" charset="0"/>
                      </a:endParaRPr>
                    </a:p>
                  </a:txBody>
                  <a:tcPr marL="9525" marR="9525" marT="9525" marB="0"/>
                </a:tc>
                <a:tc>
                  <a:txBody>
                    <a:bodyPr/>
                    <a:lstStyle/>
                    <a:p>
                      <a:pPr algn="r" fontAlgn="t"/>
                      <a:r>
                        <a:rPr lang="lv-LV" sz="1000" b="0" i="0" u="none" strike="noStrike" dirty="0">
                          <a:solidFill>
                            <a:srgbClr val="000000"/>
                          </a:solidFill>
                          <a:effectLst/>
                          <a:latin typeface="+mn-lt"/>
                        </a:rPr>
                        <a:t>39445</a:t>
                      </a:r>
                    </a:p>
                  </a:txBody>
                  <a:tcPr marL="9525" marR="9525" marT="9525" marB="0"/>
                </a:tc>
                <a:tc>
                  <a:txBody>
                    <a:bodyPr/>
                    <a:lstStyle/>
                    <a:p>
                      <a:pPr algn="r" fontAlgn="t"/>
                      <a:r>
                        <a:rPr lang="lv-LV" sz="1000" b="0" i="0" u="none" strike="noStrike" dirty="0">
                          <a:solidFill>
                            <a:srgbClr val="000000"/>
                          </a:solidFill>
                          <a:effectLst/>
                          <a:latin typeface="+mn-lt"/>
                        </a:rPr>
                        <a:t>63000</a:t>
                      </a:r>
                    </a:p>
                  </a:txBody>
                  <a:tcPr marL="9525" marR="9525" marT="9525" marB="0"/>
                </a:tc>
                <a:tc>
                  <a:txBody>
                    <a:bodyPr/>
                    <a:lstStyle/>
                    <a:p>
                      <a:pPr algn="r" fontAlgn="t"/>
                      <a:r>
                        <a:rPr lang="lv-LV" sz="1000" b="0" i="0" u="none" strike="noStrike" dirty="0">
                          <a:solidFill>
                            <a:srgbClr val="000000"/>
                          </a:solidFill>
                          <a:effectLst/>
                          <a:latin typeface="+mn-lt"/>
                        </a:rPr>
                        <a:t>30000</a:t>
                      </a:r>
                    </a:p>
                  </a:txBody>
                  <a:tcPr marL="9525" marR="9525" marT="9525" marB="0"/>
                </a:tc>
                <a:tc>
                  <a:txBody>
                    <a:bodyPr/>
                    <a:lstStyle/>
                    <a:p>
                      <a:pPr algn="r" fontAlgn="t"/>
                      <a:r>
                        <a:rPr lang="lv-LV" sz="1000" b="0" i="0" u="none" strike="noStrike" dirty="0">
                          <a:solidFill>
                            <a:srgbClr val="000000"/>
                          </a:solidFill>
                          <a:effectLst/>
                          <a:latin typeface="+mn-lt"/>
                        </a:rPr>
                        <a:t>0</a:t>
                      </a:r>
                    </a:p>
                  </a:txBody>
                  <a:tcPr marL="9525" marR="9525" marT="9525" marB="0"/>
                </a:tc>
                <a:tc>
                  <a:txBody>
                    <a:bodyPr/>
                    <a:lstStyle/>
                    <a:p>
                      <a:pPr algn="r" fontAlgn="t"/>
                      <a:r>
                        <a:rPr lang="lv-LV" sz="1000" b="0" i="0" u="none" strike="noStrike" dirty="0">
                          <a:solidFill>
                            <a:srgbClr val="000000"/>
                          </a:solidFill>
                          <a:effectLst/>
                          <a:latin typeface="+mn-lt"/>
                        </a:rPr>
                        <a:t>0</a:t>
                      </a:r>
                    </a:p>
                  </a:txBody>
                  <a:tcPr marL="9525" marR="9525" marT="9525" marB="0"/>
                </a:tc>
                <a:tc>
                  <a:txBody>
                    <a:bodyPr/>
                    <a:lstStyle/>
                    <a:p>
                      <a:pPr algn="r" fontAlgn="t"/>
                      <a:r>
                        <a:rPr lang="lv-LV" sz="1000" b="0" i="0" u="none" strike="noStrike" dirty="0">
                          <a:solidFill>
                            <a:srgbClr val="000000"/>
                          </a:solidFill>
                          <a:effectLst/>
                          <a:latin typeface="+mn-lt"/>
                        </a:rPr>
                        <a:t>132445</a:t>
                      </a:r>
                    </a:p>
                  </a:txBody>
                  <a:tcPr marL="9525" marR="9525" marT="9525" marB="0"/>
                </a:tc>
                <a:extLst>
                  <a:ext uri="{0D108BD9-81ED-4DB2-BD59-A6C34878D82A}">
                    <a16:rowId xmlns="" xmlns:a16="http://schemas.microsoft.com/office/drawing/2014/main" val="2497721754"/>
                  </a:ext>
                </a:extLst>
              </a:tr>
            </a:tbl>
          </a:graphicData>
        </a:graphic>
      </p:graphicFrame>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(Atpūta, kultūra un reliģija) </a:t>
            </a:r>
            <a:br>
              <a:rPr lang="lv-LV" sz="1800" dirty="0"/>
            </a:br>
            <a:r>
              <a:rPr lang="lv-LV" sz="1800" dirty="0"/>
              <a:t>2/2 </a:t>
            </a:r>
            <a:endParaRPr lang="lv-LV" dirty="0"/>
          </a:p>
        </p:txBody>
      </p:sp>
    </p:spTree>
    <p:extLst>
      <p:ext uri="{BB962C8B-B14F-4D97-AF65-F5344CB8AC3E}">
        <p14:creationId xmlns:p14="http://schemas.microsoft.com/office/powerpoint/2010/main" val="1256993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76575" y="1009650"/>
            <a:ext cx="6038850" cy="4838700"/>
          </a:xfrm>
          <a:prstGeom prst="rect">
            <a:avLst/>
          </a:prstGeom>
        </p:spPr>
      </p:pic>
    </p:spTree>
    <p:extLst>
      <p:ext uri="{BB962C8B-B14F-4D97-AF65-F5344CB8AC3E}">
        <p14:creationId xmlns:p14="http://schemas.microsoft.com/office/powerpoint/2010/main" val="2633233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lv-LV" dirty="0"/>
              <a:t>Izglītība</a:t>
            </a:r>
          </a:p>
        </p:txBody>
      </p:sp>
      <p:sp>
        <p:nvSpPr>
          <p:cNvPr id="5" name="Text Placeholder 4"/>
          <p:cNvSpPr>
            <a:spLocks noGrp="1"/>
          </p:cNvSpPr>
          <p:nvPr>
            <p:ph type="body" idx="1"/>
          </p:nvPr>
        </p:nvSpPr>
        <p:spPr/>
        <p:txBody>
          <a:bodyPr/>
          <a:lstStyle/>
          <a:p>
            <a:endParaRPr lang="lv-LV"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723" y="0"/>
            <a:ext cx="3002129" cy="3335385"/>
          </a:xfrm>
          <a:prstGeom prst="rect">
            <a:avLst/>
          </a:prstGeom>
        </p:spPr>
      </p:pic>
    </p:spTree>
    <p:extLst>
      <p:ext uri="{BB962C8B-B14F-4D97-AF65-F5344CB8AC3E}">
        <p14:creationId xmlns:p14="http://schemas.microsoft.com/office/powerpoint/2010/main" val="36213446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Izglītības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6" name="Content Placeholder 5"/>
          <p:cNvPicPr>
            <a:picLocks noGrp="1" noChangeAspect="1"/>
          </p:cNvPicPr>
          <p:nvPr>
            <p:ph sz="half" idx="1"/>
          </p:nvPr>
        </p:nvPicPr>
        <p:blipFill>
          <a:blip r:embed="rId2"/>
          <a:stretch>
            <a:fillRect/>
          </a:stretch>
        </p:blipFill>
        <p:spPr>
          <a:xfrm>
            <a:off x="0" y="2182111"/>
            <a:ext cx="6732000" cy="3821790"/>
          </a:xfrm>
          <a:prstGeom prst="rect">
            <a:avLst/>
          </a:prstGeom>
        </p:spPr>
      </p:pic>
      <p:pic>
        <p:nvPicPr>
          <p:cNvPr id="5" name="Content Placeholder 4"/>
          <p:cNvPicPr>
            <a:picLocks noGrp="1" noChangeAspect="1"/>
          </p:cNvPicPr>
          <p:nvPr>
            <p:ph sz="half" idx="2"/>
          </p:nvPr>
        </p:nvPicPr>
        <p:blipFill>
          <a:blip r:embed="rId3"/>
          <a:stretch>
            <a:fillRect/>
          </a:stretch>
        </p:blipFill>
        <p:spPr>
          <a:xfrm>
            <a:off x="6172200" y="2441827"/>
            <a:ext cx="5181600" cy="3118933"/>
          </a:xfrm>
          <a:prstGeom prst="rect">
            <a:avLst/>
          </a:prstGeom>
        </p:spPr>
      </p:pic>
    </p:spTree>
    <p:extLst>
      <p:ext uri="{BB962C8B-B14F-4D97-AF65-F5344CB8AC3E}">
        <p14:creationId xmlns:p14="http://schemas.microsoft.com/office/powerpoint/2010/main" val="2209799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Izglītības </a:t>
            </a:r>
            <a:r>
              <a:rPr lang="lv-LV" dirty="0">
                <a:solidFill>
                  <a:prstClr val="black"/>
                </a:solidFill>
              </a:rPr>
              <a:t>izdevumu veidošana</a:t>
            </a:r>
            <a:br>
              <a:rPr lang="lv-LV" dirty="0">
                <a:solidFill>
                  <a:prstClr val="black"/>
                </a:solidFill>
              </a:rPr>
            </a:br>
            <a:r>
              <a:rPr lang="lv-LV" sz="1800" dirty="0">
                <a:solidFill>
                  <a:prstClr val="black"/>
                </a:solidFill>
              </a:rPr>
              <a:t>(uzturēšana, mērķdotācijas un projekti, prioritārie pasākumi)</a:t>
            </a:r>
            <a:endParaRPr lang="lv-LV" dirty="0"/>
          </a:p>
        </p:txBody>
      </p:sp>
      <p:pic>
        <p:nvPicPr>
          <p:cNvPr id="5" name="Content Placeholder 4"/>
          <p:cNvPicPr>
            <a:picLocks noGrp="1" noChangeAspect="1"/>
          </p:cNvPicPr>
          <p:nvPr>
            <p:ph idx="1"/>
          </p:nvPr>
        </p:nvPicPr>
        <p:blipFill>
          <a:blip r:embed="rId2"/>
          <a:stretch>
            <a:fillRect/>
          </a:stretch>
        </p:blipFill>
        <p:spPr>
          <a:xfrm>
            <a:off x="1995579" y="1825625"/>
            <a:ext cx="8200842" cy="4351338"/>
          </a:xfrm>
          <a:prstGeom prst="rect">
            <a:avLst/>
          </a:prstGeom>
        </p:spPr>
      </p:pic>
    </p:spTree>
    <p:extLst>
      <p:ext uri="{BB962C8B-B14F-4D97-AF65-F5344CB8AC3E}">
        <p14:creationId xmlns:p14="http://schemas.microsoft.com/office/powerpoint/2010/main" val="41271948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856243349"/>
              </p:ext>
            </p:extLst>
          </p:nvPr>
        </p:nvGraphicFramePr>
        <p:xfrm>
          <a:off x="2355529" y="1825626"/>
          <a:ext cx="7480942" cy="4351336"/>
        </p:xfrm>
        <a:graphic>
          <a:graphicData uri="http://schemas.openxmlformats.org/drawingml/2006/table">
            <a:tbl>
              <a:tblPr>
                <a:tableStyleId>{5940675A-B579-460E-94D1-54222C63F5DA}</a:tableStyleId>
              </a:tblPr>
              <a:tblGrid>
                <a:gridCol w="407264">
                  <a:extLst>
                    <a:ext uri="{9D8B030D-6E8A-4147-A177-3AD203B41FA5}">
                      <a16:colId xmlns="" xmlns:a16="http://schemas.microsoft.com/office/drawing/2014/main" val="3615385769"/>
                    </a:ext>
                  </a:extLst>
                </a:gridCol>
                <a:gridCol w="623893">
                  <a:extLst>
                    <a:ext uri="{9D8B030D-6E8A-4147-A177-3AD203B41FA5}">
                      <a16:colId xmlns="" xmlns:a16="http://schemas.microsoft.com/office/drawing/2014/main" val="3037072330"/>
                    </a:ext>
                  </a:extLst>
                </a:gridCol>
                <a:gridCol w="2691984">
                  <a:extLst>
                    <a:ext uri="{9D8B030D-6E8A-4147-A177-3AD203B41FA5}">
                      <a16:colId xmlns="" xmlns:a16="http://schemas.microsoft.com/office/drawing/2014/main" val="1653685462"/>
                    </a:ext>
                  </a:extLst>
                </a:gridCol>
                <a:gridCol w="681661">
                  <a:extLst>
                    <a:ext uri="{9D8B030D-6E8A-4147-A177-3AD203B41FA5}">
                      <a16:colId xmlns="" xmlns:a16="http://schemas.microsoft.com/office/drawing/2014/main" val="2411092514"/>
                    </a:ext>
                  </a:extLst>
                </a:gridCol>
                <a:gridCol w="615228">
                  <a:extLst>
                    <a:ext uri="{9D8B030D-6E8A-4147-A177-3AD203B41FA5}">
                      <a16:colId xmlns="" xmlns:a16="http://schemas.microsoft.com/office/drawing/2014/main" val="3699435368"/>
                    </a:ext>
                  </a:extLst>
                </a:gridCol>
                <a:gridCol w="615228">
                  <a:extLst>
                    <a:ext uri="{9D8B030D-6E8A-4147-A177-3AD203B41FA5}">
                      <a16:colId xmlns="" xmlns:a16="http://schemas.microsoft.com/office/drawing/2014/main" val="2541408301"/>
                    </a:ext>
                  </a:extLst>
                </a:gridCol>
                <a:gridCol w="615228">
                  <a:extLst>
                    <a:ext uri="{9D8B030D-6E8A-4147-A177-3AD203B41FA5}">
                      <a16:colId xmlns="" xmlns:a16="http://schemas.microsoft.com/office/drawing/2014/main" val="3459742443"/>
                    </a:ext>
                  </a:extLst>
                </a:gridCol>
                <a:gridCol w="615228">
                  <a:extLst>
                    <a:ext uri="{9D8B030D-6E8A-4147-A177-3AD203B41FA5}">
                      <a16:colId xmlns="" xmlns:a16="http://schemas.microsoft.com/office/drawing/2014/main" val="488127107"/>
                    </a:ext>
                  </a:extLst>
                </a:gridCol>
                <a:gridCol w="615228">
                  <a:extLst>
                    <a:ext uri="{9D8B030D-6E8A-4147-A177-3AD203B41FA5}">
                      <a16:colId xmlns="" xmlns:a16="http://schemas.microsoft.com/office/drawing/2014/main" val="3157886840"/>
                    </a:ext>
                  </a:extLst>
                </a:gridCol>
              </a:tblGrid>
              <a:tr h="1050922">
                <a:tc>
                  <a:txBody>
                    <a:bodyPr/>
                    <a:lstStyle/>
                    <a:p>
                      <a:pPr algn="l" fontAlgn="b"/>
                      <a:r>
                        <a:rPr lang="lv-LV" sz="900" u="none" strike="noStrike">
                          <a:effectLst/>
                        </a:rPr>
                        <a:t>Iestāde</a:t>
                      </a:r>
                      <a:endParaRPr lang="lv-LV" sz="9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900" u="none" strike="noStrike">
                          <a:effectLst/>
                        </a:rPr>
                        <a:t>F-jas kods:</a:t>
                      </a:r>
                      <a:endParaRPr lang="lv-LV" sz="9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900" u="none" strike="noStrike" dirty="0">
                          <a:effectLst/>
                        </a:rPr>
                        <a:t>Objekts</a:t>
                      </a:r>
                      <a:endParaRPr lang="lv-LV" sz="900" b="0" i="0" u="none" strike="noStrike" dirty="0">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900" u="none" strike="noStrike">
                          <a:effectLst/>
                        </a:rPr>
                        <a:t>Budžeta darba grupas</a:t>
                      </a:r>
                      <a:br>
                        <a:rPr lang="lv-LV" sz="900" u="none" strike="noStrike">
                          <a:effectLst/>
                        </a:rPr>
                      </a:br>
                      <a:r>
                        <a:rPr lang="lv-LV" sz="900" u="none" strike="noStrike">
                          <a:effectLst/>
                        </a:rPr>
                        <a:t>piešķirtais pašvaldības finansējums</a:t>
                      </a:r>
                      <a:endParaRPr lang="lv-LV" sz="9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900" u="none" strike="noStrike">
                          <a:effectLst/>
                        </a:rPr>
                        <a:t>Aizņēmums prioritāram investīciju projektam</a:t>
                      </a:r>
                      <a:endParaRPr lang="lv-LV" sz="9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900" u="none" strike="noStrike">
                          <a:effectLst/>
                        </a:rPr>
                        <a:t>Aizņēmums citiem mērķiem</a:t>
                      </a:r>
                      <a:endParaRPr lang="lv-LV" sz="9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800" u="none" strike="noStrike">
                          <a:effectLst/>
                        </a:rPr>
                        <a:t>Mērķdotācija</a:t>
                      </a:r>
                      <a:endParaRPr lang="lv-LV" sz="8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800" u="none" strike="noStrike">
                          <a:effectLst/>
                        </a:rPr>
                        <a:t>Citi</a:t>
                      </a:r>
                      <a:endParaRPr lang="lv-LV" sz="800" b="0" i="0" u="none" strike="noStrike">
                        <a:solidFill>
                          <a:srgbClr val="000000"/>
                        </a:solidFill>
                        <a:effectLst/>
                        <a:latin typeface="Times New Roman" panose="02020603050405020304" pitchFamily="18" charset="0"/>
                      </a:endParaRPr>
                    </a:p>
                  </a:txBody>
                  <a:tcPr marL="8685" marR="8685" marT="8685" marB="0" anchor="b"/>
                </a:tc>
                <a:tc>
                  <a:txBody>
                    <a:bodyPr/>
                    <a:lstStyle/>
                    <a:p>
                      <a:pPr algn="ctr" fontAlgn="b"/>
                      <a:r>
                        <a:rPr lang="lv-LV" sz="800" u="none" strike="noStrike">
                          <a:effectLst/>
                        </a:rPr>
                        <a:t>KOPĀ</a:t>
                      </a:r>
                      <a:endParaRPr lang="lv-LV" sz="800" b="1" i="0" u="none" strike="noStrike">
                        <a:solidFill>
                          <a:srgbClr val="000000"/>
                        </a:solidFill>
                        <a:effectLst/>
                        <a:latin typeface="Times New Roman" panose="02020603050405020304" pitchFamily="18" charset="0"/>
                      </a:endParaRPr>
                    </a:p>
                  </a:txBody>
                  <a:tcPr marL="8685" marR="8685" marT="8685" marB="0" anchor="b"/>
                </a:tc>
                <a:extLst>
                  <a:ext uri="{0D108BD9-81ED-4DB2-BD59-A6C34878D82A}">
                    <a16:rowId xmlns="" xmlns:a16="http://schemas.microsoft.com/office/drawing/2014/main" val="3959209246"/>
                  </a:ext>
                </a:extLst>
              </a:tr>
              <a:tr h="295300">
                <a:tc>
                  <a:txBody>
                    <a:bodyPr/>
                    <a:lstStyle/>
                    <a:p>
                      <a:pPr algn="ctr" fontAlgn="t"/>
                      <a:r>
                        <a:rPr lang="lv-LV" sz="900" u="none" strike="noStrike">
                          <a:effectLst/>
                        </a:rPr>
                        <a:t>KLK</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09219.3.01</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Kalkūnes pagasta, Randenes pamatskolas telpu remonts un teritorijas labiekārtošana</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153000</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153000</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1495169417"/>
                  </a:ext>
                </a:extLst>
              </a:tr>
              <a:tr h="295300">
                <a:tc>
                  <a:txBody>
                    <a:bodyPr/>
                    <a:lstStyle/>
                    <a:p>
                      <a:pPr algn="ctr" fontAlgn="t"/>
                      <a:r>
                        <a:rPr lang="lv-LV" sz="900" u="none" strike="noStrike">
                          <a:effectLst/>
                        </a:rPr>
                        <a:t>KLP</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09219.3.01</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Pamatskolas koka konstrukciju apstrāde ar antiperēnu FAP 1110 m2 skolas ēkas bēniņos</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1342</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1342</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488914397"/>
                  </a:ext>
                </a:extLst>
              </a:tr>
              <a:tr h="295300">
                <a:tc>
                  <a:txBody>
                    <a:bodyPr/>
                    <a:lstStyle/>
                    <a:p>
                      <a:pPr algn="ctr" fontAlgn="t"/>
                      <a:r>
                        <a:rPr lang="lv-LV" sz="900" u="none" strike="noStrike">
                          <a:effectLst/>
                        </a:rPr>
                        <a:t>NAU</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09219.3.03</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Durvju nomaiņa klasēs un kabinetos (Naujenes pamatskola)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1800</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1800</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1429832584"/>
                  </a:ext>
                </a:extLst>
              </a:tr>
              <a:tr h="295300">
                <a:tc>
                  <a:txBody>
                    <a:bodyPr/>
                    <a:lstStyle/>
                    <a:p>
                      <a:pPr algn="ctr" fontAlgn="t"/>
                      <a:r>
                        <a:rPr lang="lv-LV" sz="900" u="none" strike="noStrike">
                          <a:effectLst/>
                        </a:rPr>
                        <a:t>NAU</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09219.3.03</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Koka konstrukciju apstrāde ar ugunsdrošiem aizsarglīdzekļiem Naujenes pamatskola</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3107</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3107</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4026402882"/>
                  </a:ext>
                </a:extLst>
              </a:tr>
              <a:tr h="442951">
                <a:tc>
                  <a:txBody>
                    <a:bodyPr/>
                    <a:lstStyle/>
                    <a:p>
                      <a:pPr algn="ctr" fontAlgn="t"/>
                      <a:r>
                        <a:rPr lang="lv-LV" sz="900" u="none" strike="noStrike">
                          <a:effectLst/>
                        </a:rPr>
                        <a:t>VAB</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09219.3.01</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Būvuzraudzība un autoruzraudzība Vaboles vidusskolas pārbūvei -sporta zāles nesošo konstrukciju pastiprināšanai</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7310</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7310</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1782399734"/>
                  </a:ext>
                </a:extLst>
              </a:tr>
              <a:tr h="295300">
                <a:tc>
                  <a:txBody>
                    <a:bodyPr/>
                    <a:lstStyle/>
                    <a:p>
                      <a:pPr algn="ctr" fontAlgn="t"/>
                      <a:r>
                        <a:rPr lang="lv-LV" sz="900" u="none" strike="noStrike">
                          <a:effectLst/>
                        </a:rPr>
                        <a:t>VAB</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09219.3.01</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Vaboles vidusskolas pārbūve un sporta zāles nesošo konstrukciju pastiprināšana</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1161692</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1161692</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1762189528"/>
                  </a:ext>
                </a:extLst>
              </a:tr>
              <a:tr h="295300">
                <a:tc>
                  <a:txBody>
                    <a:bodyPr/>
                    <a:lstStyle/>
                    <a:p>
                      <a:pPr algn="ctr" fontAlgn="t"/>
                      <a:r>
                        <a:rPr lang="lv-LV" sz="900" u="none" strike="noStrike">
                          <a:effectLst/>
                        </a:rPr>
                        <a:t>VIS</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09219.3.01</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Higiēnas telpu uzlabošana Špoģu vidusskolas pirmsskolas izglītības grupu korpusā</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2605</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2605</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1907854944"/>
                  </a:ext>
                </a:extLst>
              </a:tr>
              <a:tr h="442951">
                <a:tc>
                  <a:txBody>
                    <a:bodyPr/>
                    <a:lstStyle/>
                    <a:p>
                      <a:pPr algn="ctr" fontAlgn="t"/>
                      <a:r>
                        <a:rPr lang="lv-LV" sz="900" u="none" strike="noStrike">
                          <a:effectLst/>
                        </a:rPr>
                        <a:t>VPA</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09222.0002</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Višķu pagasta, Malnavas koledžas Višķu filiāles fiziskās vides uzlabošana-mācību korpusa fasādes un jumta remonts</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30824</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20000</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50824</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1042604788"/>
                  </a:ext>
                </a:extLst>
              </a:tr>
              <a:tr h="295300">
                <a:tc>
                  <a:txBody>
                    <a:bodyPr/>
                    <a:lstStyle/>
                    <a:p>
                      <a:pPr algn="ctr" fontAlgn="t"/>
                      <a:r>
                        <a:rPr lang="lv-LV" sz="900" u="none" strike="noStrike">
                          <a:effectLst/>
                        </a:rPr>
                        <a:t>VPA</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09601</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Višķu pagasta skolēnu pārvadāšanai paredzētā autobusa iegāde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60000</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60000</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3792613294"/>
                  </a:ext>
                </a:extLst>
              </a:tr>
              <a:tr h="173706">
                <a:tc>
                  <a:txBody>
                    <a:bodyPr/>
                    <a:lstStyle/>
                    <a:p>
                      <a:pPr algn="ct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 </a:t>
                      </a:r>
                      <a:endParaRPr lang="lv-LV" sz="900" b="0"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 </a:t>
                      </a:r>
                      <a:endParaRPr lang="lv-LV" sz="900" b="1" i="0" u="none" strike="noStrike">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3794863780"/>
                  </a:ext>
                </a:extLst>
              </a:tr>
              <a:tr h="173706">
                <a:tc>
                  <a:txBody>
                    <a:bodyPr/>
                    <a:lstStyle/>
                    <a:p>
                      <a:pPr algn="ctr" fontAlgn="t"/>
                      <a:r>
                        <a:rPr lang="lv-LV" sz="900" u="none" strike="noStrike">
                          <a:effectLst/>
                        </a:rPr>
                        <a:t>KOPĀ</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 </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l" fontAlgn="t"/>
                      <a:r>
                        <a:rPr lang="lv-LV" sz="900" u="none" strike="noStrike">
                          <a:effectLst/>
                        </a:rPr>
                        <a:t> </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39678</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0</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1382002</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20000</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a:effectLst/>
                        </a:rPr>
                        <a:t>0</a:t>
                      </a:r>
                      <a:endParaRPr lang="lv-LV" sz="900" b="1" i="0" u="none" strike="noStrike">
                        <a:solidFill>
                          <a:srgbClr val="000000"/>
                        </a:solidFill>
                        <a:effectLst/>
                        <a:latin typeface="Times New Roman" panose="02020603050405020304" pitchFamily="18" charset="0"/>
                      </a:endParaRPr>
                    </a:p>
                  </a:txBody>
                  <a:tcPr marL="8685" marR="8685" marT="8685" marB="0"/>
                </a:tc>
                <a:tc>
                  <a:txBody>
                    <a:bodyPr/>
                    <a:lstStyle/>
                    <a:p>
                      <a:pPr algn="r" fontAlgn="t"/>
                      <a:r>
                        <a:rPr lang="lv-LV" sz="900" u="none" strike="noStrike" dirty="0">
                          <a:effectLst/>
                        </a:rPr>
                        <a:t>1441680</a:t>
                      </a:r>
                      <a:endParaRPr lang="lv-LV" sz="900" b="1" i="0" u="none" strike="noStrike" dirty="0">
                        <a:solidFill>
                          <a:srgbClr val="000000"/>
                        </a:solidFill>
                        <a:effectLst/>
                        <a:latin typeface="Times New Roman" panose="02020603050405020304" pitchFamily="18" charset="0"/>
                      </a:endParaRPr>
                    </a:p>
                  </a:txBody>
                  <a:tcPr marL="8685" marR="8685" marT="8685" marB="0"/>
                </a:tc>
                <a:extLst>
                  <a:ext uri="{0D108BD9-81ED-4DB2-BD59-A6C34878D82A}">
                    <a16:rowId xmlns="" xmlns:a16="http://schemas.microsoft.com/office/drawing/2014/main" val="2071443947"/>
                  </a:ext>
                </a:extLst>
              </a:tr>
            </a:tbl>
          </a:graphicData>
        </a:graphic>
      </p:graphicFrame>
      <p:sp>
        <p:nvSpPr>
          <p:cNvPr id="2" name="Title 1"/>
          <p:cNvSpPr>
            <a:spLocks noGrp="1"/>
          </p:cNvSpPr>
          <p:nvPr>
            <p:ph type="title"/>
          </p:nvPr>
        </p:nvSpPr>
        <p:spPr/>
        <p:txBody>
          <a:bodyPr>
            <a:normAutofit/>
          </a:bodyPr>
          <a:lstStyle/>
          <a:p>
            <a:pPr algn="ctr"/>
            <a:r>
              <a:rPr lang="lv-LV" dirty="0"/>
              <a:t>Budžeta prioritārie pasākumi 2017.gadam</a:t>
            </a:r>
            <a:br>
              <a:rPr lang="lv-LV" dirty="0"/>
            </a:br>
            <a:r>
              <a:rPr lang="lv-LV" sz="1800" dirty="0"/>
              <a:t>(Izglītība)  </a:t>
            </a:r>
            <a:endParaRPr lang="lv-LV" dirty="0"/>
          </a:p>
        </p:txBody>
      </p:sp>
    </p:spTree>
    <p:extLst>
      <p:ext uri="{BB962C8B-B14F-4D97-AF65-F5344CB8AC3E}">
        <p14:creationId xmlns:p14="http://schemas.microsoft.com/office/powerpoint/2010/main" val="2192093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86100" y="928687"/>
            <a:ext cx="6019800" cy="5000625"/>
          </a:xfrm>
          <a:prstGeom prst="rect">
            <a:avLst/>
          </a:prstGeom>
        </p:spPr>
      </p:pic>
    </p:spTree>
    <p:extLst>
      <p:ext uri="{BB962C8B-B14F-4D97-AF65-F5344CB8AC3E}">
        <p14:creationId xmlns:p14="http://schemas.microsoft.com/office/powerpoint/2010/main" val="2735528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2017.gada budžeta ieņēmumu struktūra</a:t>
            </a:r>
          </a:p>
        </p:txBody>
      </p:sp>
      <p:graphicFrame>
        <p:nvGraphicFramePr>
          <p:cNvPr id="4" name="Content Placeholder 3">
            <a:extLst>
              <a:ext uri="{FF2B5EF4-FFF2-40B4-BE49-F238E27FC236}">
                <a16:creationId xmlns="" xmlns:a16="http://schemas.microsoft.com/office/drawing/2014/main" id="{00000000-0008-0000-0400-000002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395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2017.gada izdevumu struktūra</a:t>
            </a:r>
          </a:p>
        </p:txBody>
      </p:sp>
      <p:graphicFrame>
        <p:nvGraphicFramePr>
          <p:cNvPr id="5" name="Content Placeholder 4">
            <a:extLst>
              <a:ext uri="{FF2B5EF4-FFF2-40B4-BE49-F238E27FC236}">
                <a16:creationId xmlns="" xmlns:a16="http://schemas.microsoft.com/office/drawing/2014/main" id="{00000000-0008-0000-0500-00000200000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878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dirty="0"/>
              <a:t>2017.gada izdevumu struktūra</a:t>
            </a:r>
          </a:p>
        </p:txBody>
      </p:sp>
      <p:graphicFrame>
        <p:nvGraphicFramePr>
          <p:cNvPr id="5" name="Content Placeholder 4">
            <a:extLst>
              <a:ext uri="{FF2B5EF4-FFF2-40B4-BE49-F238E27FC236}">
                <a16:creationId xmlns=""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183940665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250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Pamatbudžeta izdevumu veidošana</a:t>
            </a:r>
            <a:br>
              <a:rPr lang="lv-LV" dirty="0"/>
            </a:br>
            <a:r>
              <a:rPr lang="lv-LV" sz="1800" dirty="0"/>
              <a:t>(uzturēšana, mērķdotācijas un projekti, prioritārie pasākumi)</a:t>
            </a:r>
            <a:endParaRPr lang="lv-LV" dirty="0"/>
          </a:p>
        </p:txBody>
      </p:sp>
      <p:pic>
        <p:nvPicPr>
          <p:cNvPr id="5" name="Picture 4"/>
          <p:cNvPicPr>
            <a:picLocks noChangeAspect="1"/>
          </p:cNvPicPr>
          <p:nvPr/>
        </p:nvPicPr>
        <p:blipFill rotWithShape="1">
          <a:blip r:embed="rId2"/>
          <a:srcRect l="9165"/>
          <a:stretch/>
        </p:blipFill>
        <p:spPr>
          <a:xfrm>
            <a:off x="8438606" y="2490840"/>
            <a:ext cx="3753394" cy="2751034"/>
          </a:xfrm>
          <a:prstGeom prst="rect">
            <a:avLst/>
          </a:prstGeom>
        </p:spPr>
      </p:pic>
      <p:pic>
        <p:nvPicPr>
          <p:cNvPr id="6" name="Content Placeholder 5"/>
          <p:cNvPicPr>
            <a:picLocks noGrp="1" noChangeAspect="1"/>
          </p:cNvPicPr>
          <p:nvPr>
            <p:ph idx="1"/>
          </p:nvPr>
        </p:nvPicPr>
        <p:blipFill>
          <a:blip r:embed="rId3"/>
          <a:stretch>
            <a:fillRect/>
          </a:stretch>
        </p:blipFill>
        <p:spPr>
          <a:xfrm>
            <a:off x="503611" y="1825625"/>
            <a:ext cx="7318159" cy="4351338"/>
          </a:xfrm>
          <a:prstGeom prst="rect">
            <a:avLst/>
          </a:prstGeom>
        </p:spPr>
      </p:pic>
    </p:spTree>
    <p:extLst>
      <p:ext uri="{BB962C8B-B14F-4D97-AF65-F5344CB8AC3E}">
        <p14:creationId xmlns:p14="http://schemas.microsoft.com/office/powerpoint/2010/main" val="240262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v-LV" dirty="0"/>
              <a:t>Pamatbudžeta izdevumu veidošana</a:t>
            </a:r>
            <a:br>
              <a:rPr lang="lv-LV" dirty="0"/>
            </a:br>
            <a:r>
              <a:rPr lang="lv-LV" sz="1800" dirty="0"/>
              <a:t>(uzturēšana, mērķdotācijas un projekti, prioritārie pasākumi)</a:t>
            </a:r>
            <a:endParaRPr lang="lv-LV" dirty="0"/>
          </a:p>
        </p:txBody>
      </p:sp>
      <p:pic>
        <p:nvPicPr>
          <p:cNvPr id="5" name="Content Placeholder 4"/>
          <p:cNvPicPr>
            <a:picLocks noGrp="1" noChangeAspect="1"/>
          </p:cNvPicPr>
          <p:nvPr>
            <p:ph idx="1"/>
          </p:nvPr>
        </p:nvPicPr>
        <p:blipFill>
          <a:blip r:embed="rId2"/>
          <a:stretch>
            <a:fillRect/>
          </a:stretch>
        </p:blipFill>
        <p:spPr>
          <a:xfrm>
            <a:off x="1988160" y="1825625"/>
            <a:ext cx="8215680" cy="4351338"/>
          </a:xfrm>
          <a:prstGeom prst="rect">
            <a:avLst/>
          </a:prstGeom>
        </p:spPr>
      </p:pic>
    </p:spTree>
    <p:extLst>
      <p:ext uri="{BB962C8B-B14F-4D97-AF65-F5344CB8AC3E}">
        <p14:creationId xmlns:p14="http://schemas.microsoft.com/office/powerpoint/2010/main" val="2492864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448</TotalTime>
  <Words>1295</Words>
  <Application>Microsoft Office PowerPoint</Application>
  <PresentationFormat>Custom</PresentationFormat>
  <Paragraphs>797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DAUGAVPILS NOVADA PAŠVALDĪBAS 2017.GADA BUDŽETS</vt:lpstr>
      <vt:lpstr>Pamatbudžeta ieņēmumu dinamika (EUR, 2013.-2016.g. – izpilde, 2017.g. – plāns)</vt:lpstr>
      <vt:lpstr>Pamatbudžeta izdevumu dinamika (EUR, 2013.-2016.g. – izpilde, 2017.g. – plāns)</vt:lpstr>
      <vt:lpstr>Pamatbudžeta izdevumu dinamika (EUR, 2013.-2016.g. – izpilde, 2017.g. – plāns)</vt:lpstr>
      <vt:lpstr>2017.gada budžeta ieņēmumu struktūra</vt:lpstr>
      <vt:lpstr>2017.gada izdevumu struktūra</vt:lpstr>
      <vt:lpstr>2017.gada izdevumu struktūra</vt:lpstr>
      <vt:lpstr>Pamatbudžeta izdevumu veidošana (uzturēšana, mērķdotācijas un projekti, prioritārie pasākumi)</vt:lpstr>
      <vt:lpstr>Pamatbudžeta izdevumu veidošana (uzturēšana, mērķdotācijas un projekti, prioritārie pasākumi)</vt:lpstr>
      <vt:lpstr>Vispārējie valdības dienesti</vt:lpstr>
      <vt:lpstr>Vispārējo valdības dienestu izdevumu veidošana (uzturēšana, mērķdotācijas un projekti, prioritārie pasākumi)</vt:lpstr>
      <vt:lpstr>Vispārējo valdības dienestu izdevumu veidošana (uzturēšana, mērķdotācijas un projekti, prioritārie pasākumi)</vt:lpstr>
      <vt:lpstr>Budžeta prioritārie pasākumi 2017.gadam (Vispārējie valdības dienesti)</vt:lpstr>
      <vt:lpstr>PowerPoint Presentation</vt:lpstr>
      <vt:lpstr>Ekonomiskā darbība un vides aizsardzība</vt:lpstr>
      <vt:lpstr>Ekonomiskā darbības izdevumu veidošana (uzturēšana, mērķdotācijas un projekti, prioritārie pasākumi)</vt:lpstr>
      <vt:lpstr>Vides aizsardzības izdevumu veidošana (uzturēšana, mērķdotācijas un projekti, prioritārie pasākumi)</vt:lpstr>
      <vt:lpstr>Ekonomiskā darbības un vides aizsardzības izdevumu veidošana (uzturēšana, mērķdotācijas un projekti, prioritārie pasākumi)</vt:lpstr>
      <vt:lpstr>Budžeta prioritārie pasākumi 2017.gadam (Ekonomiskā darbība un vides aizsardzība)</vt:lpstr>
      <vt:lpstr>PowerPoint Presentation</vt:lpstr>
      <vt:lpstr>Īpašumu apsaimniekošana</vt:lpstr>
      <vt:lpstr>Īpašumu apsaimniekošanas izdevumu veidošana (uzturēšana, mērķdotācijas un projekti, prioritārie pasākumi)</vt:lpstr>
      <vt:lpstr>Īpašumu apsaimniekošanas izdevumu veidošana (uzturēšana, mērķdotācijas un projekti, prioritārie pasākumi)</vt:lpstr>
      <vt:lpstr>Budžeta prioritārie pasākumi 2017.gadam (Īpašumu apsaimniekošana)  1/3</vt:lpstr>
      <vt:lpstr>Budžeta prioritārie pasākumi 2017.gadam (Īpašumu apsaimniekošana)  2/3</vt:lpstr>
      <vt:lpstr>Budžeta prioritārie pasākumi 2017.gadam (Īpašumu apsaimniekošana)  3/3</vt:lpstr>
      <vt:lpstr>PowerPoint Presentation</vt:lpstr>
      <vt:lpstr>Sociālā aizsardzība un veselība</vt:lpstr>
      <vt:lpstr>Sociālā aizsardzības izdevumu veidošana (uzturēšana, mērķdotācijas un projekti, prioritārie pasākumi)</vt:lpstr>
      <vt:lpstr>Veselības izdevumu veidošana (uzturēšana, mērķdotācijas un projekti, prioritārie pasākumi)</vt:lpstr>
      <vt:lpstr>Sociālā aizsardzības un veselības  izdevumu veidošana (uzturēšana, mērķdotācijas un projekti, prioritārie pasākumi)</vt:lpstr>
      <vt:lpstr>Budžeta prioritārie pasākumi 2017.gadam (Sociālā aizsardzība un veselība) </vt:lpstr>
      <vt:lpstr>PowerPoint Presentation</vt:lpstr>
      <vt:lpstr>Atpūta, kultūra un reliģija</vt:lpstr>
      <vt:lpstr>Atpūtas, kultūras un reliģijas izdevumu veidošana (uzturēšana, mērķdotācijas un projekti, prioritārie pasākumi)</vt:lpstr>
      <vt:lpstr>Atpūtas, kultūras un reliģijas izdevumu veidošana (uzturēšana, mērķdotācijas un projekti, prioritārie pasākumi)</vt:lpstr>
      <vt:lpstr>08.000 Atpūtas, kultūras un reliģijas 2017.gada budžets</vt:lpstr>
      <vt:lpstr>PowerPoint Presentation</vt:lpstr>
      <vt:lpstr>Budžeta prioritārie pasākumi 2017.gadam (Atpūta, kultūra un reliģija)  1/2 </vt:lpstr>
      <vt:lpstr>Budžeta prioritārie pasākumi 2017.gadam (Atpūta, kultūra un reliģija)  2/2 </vt:lpstr>
      <vt:lpstr>PowerPoint Presentation</vt:lpstr>
      <vt:lpstr>Izglītība</vt:lpstr>
      <vt:lpstr>Izglītības izdevumu veidošana (uzturēšana, mērķdotācijas un projekti, prioritārie pasākumi)</vt:lpstr>
      <vt:lpstr>Izglītības izdevumu veidošana (uzturēšana, mērķdotācijas un projekti, prioritārie pasākumi)</vt:lpstr>
      <vt:lpstr>Budžeta prioritārie pasākumi 2017.gadam (Izglītība)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Pamatbudžeta ieņēmumu dinamika (EUR, 2013.-2016.g. – izpilde, 2017.g. – plāns)</dc:title>
  <dc:creator>J.Vanags</dc:creator>
  <cp:lastModifiedBy>ELZA</cp:lastModifiedBy>
  <cp:revision>24</cp:revision>
  <dcterms:created xsi:type="dcterms:W3CDTF">2017-01-18T15:06:31Z</dcterms:created>
  <dcterms:modified xsi:type="dcterms:W3CDTF">2017-01-26T12:34:25Z</dcterms:modified>
</cp:coreProperties>
</file>